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67" r:id="rId4"/>
    <p:sldId id="257" r:id="rId5"/>
    <p:sldId id="283" r:id="rId6"/>
    <p:sldId id="344" r:id="rId7"/>
    <p:sldId id="284" r:id="rId8"/>
    <p:sldId id="342" r:id="rId9"/>
    <p:sldId id="343" r:id="rId10"/>
    <p:sldId id="340" r:id="rId11"/>
    <p:sldId id="263" r:id="rId12"/>
    <p:sldId id="341" r:id="rId13"/>
    <p:sldId id="339" r:id="rId14"/>
    <p:sldId id="279" r:id="rId15"/>
  </p:sldIdLst>
  <p:sldSz cx="12192000" cy="6858000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3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A733D-1ADD-40D4-9DB9-674CBC5B4BBC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3B6E6-BD04-4EF6-A095-22821A34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119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CAEAE-28BB-4538-9BC5-ADEB6F9A0EC4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31619-0DC9-4E3C-8903-F5FADBDC6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5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467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74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0892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946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596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611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146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8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5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89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22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58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7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30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4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5B4A4-D4FB-431F-BB6B-E59F5DE78EA9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02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30393" y="356859"/>
            <a:ext cx="9120128" cy="5949050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Действия организатора </a:t>
            </a:r>
            <a:br>
              <a:rPr lang="ru-RU" b="1" dirty="0"/>
            </a:br>
            <a:r>
              <a:rPr lang="ru-RU" b="1" dirty="0"/>
              <a:t>вне аудитории</a:t>
            </a:r>
            <a:r>
              <a:rPr lang="ru-RU" dirty="0"/>
              <a:t/>
            </a:r>
            <a:br>
              <a:rPr lang="ru-RU" dirty="0"/>
            </a:br>
            <a:r>
              <a:rPr lang="ru-RU" sz="4400" b="1" dirty="0" smtClean="0">
                <a:solidFill>
                  <a:schemeClr val="tx1"/>
                </a:solidFill>
              </a:rPr>
              <a:t>05 </a:t>
            </a:r>
            <a:r>
              <a:rPr lang="ru-RU" sz="4400" b="1" dirty="0" smtClean="0">
                <a:solidFill>
                  <a:schemeClr val="tx1"/>
                </a:solidFill>
              </a:rPr>
              <a:t>июня 2025 </a:t>
            </a:r>
            <a:r>
              <a:rPr lang="ru-RU" sz="4400" b="1" dirty="0">
                <a:solidFill>
                  <a:schemeClr val="tx1"/>
                </a:solidFill>
              </a:rPr>
              <a:t>г.</a:t>
            </a:r>
            <a:br>
              <a:rPr lang="ru-RU" sz="4400" b="1" dirty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2700" b="1" dirty="0">
                <a:solidFill>
                  <a:schemeClr val="tx1"/>
                </a:solidFill>
                <a:latin typeface="+mn-lt"/>
              </a:rPr>
              <a:t>ЕГЭ</a:t>
            </a:r>
            <a:r>
              <a:rPr lang="ru-RU" sz="2700" b="1" dirty="0">
                <a:latin typeface="+mn-lt"/>
              </a:rPr>
              <a:t>   </a:t>
            </a:r>
            <a:br>
              <a:rPr lang="ru-RU" sz="2700" b="1" dirty="0">
                <a:latin typeface="+mn-lt"/>
              </a:rPr>
            </a:br>
            <a:r>
              <a:rPr lang="ru-RU" sz="2700" b="1" dirty="0" smtClean="0">
                <a:latin typeface="+mn-lt"/>
              </a:rPr>
              <a:t>Биология, География</a:t>
            </a:r>
            <a:r>
              <a:rPr lang="ru-RU" sz="2700" b="1" dirty="0">
                <a:solidFill>
                  <a:schemeClr val="tx1"/>
                </a:solidFill>
                <a:ea typeface="+mn-ea"/>
                <a:cs typeface="+mn-cs"/>
              </a:rPr>
              <a:t/>
            </a:r>
            <a:br>
              <a:rPr lang="ru-RU" sz="2700" b="1" dirty="0">
                <a:solidFill>
                  <a:schemeClr val="tx1"/>
                </a:solidFill>
                <a:ea typeface="+mn-ea"/>
                <a:cs typeface="+mn-cs"/>
              </a:rPr>
            </a:br>
            <a:endParaRPr lang="ru-RU" sz="2700" b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4036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4C26F07E-508E-4A58-8351-E6242F2102D0}"/>
              </a:ext>
            </a:extLst>
          </p:cNvPr>
          <p:cNvSpPr/>
          <p:nvPr/>
        </p:nvSpPr>
        <p:spPr>
          <a:xfrm>
            <a:off x="762001" y="1997839"/>
            <a:ext cx="106321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Если участник экзамена отказывается сдать запрещенный предмет следует пригласить руководителя ППЭ и члена ГЭК для составления акта о недопуске участника экзамена в ППЭ.</a:t>
            </a:r>
            <a:r>
              <a:rPr lang="ru-RU" b="1" dirty="0"/>
              <a:t> Повторно к участию в ЕГЭ по данному учебному предмету в резервные сроки указанный участник экзамена может быть допущен только по решению председателя ГЭК. </a:t>
            </a:r>
          </a:p>
          <a:p>
            <a:endParaRPr lang="ru-RU" b="1" dirty="0"/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ВАЖНО!</a:t>
            </a:r>
          </a:p>
          <a:p>
            <a:r>
              <a:rPr lang="ru-RU" b="1" dirty="0"/>
              <a:t>Организаторы вне аудитории и сотрудники, осуществляющие охрану правопорядка, </a:t>
            </a:r>
            <a:r>
              <a:rPr lang="ru-RU" b="1" dirty="0">
                <a:solidFill>
                  <a:srgbClr val="FF0000"/>
                </a:solidFill>
              </a:rPr>
              <a:t>не прикасаются к участникам экзаменов и их вещам, а предлагают добровольно сдать предмет, вызывающий сигнал металлоискателя, в помещение (место) для хранения личных вещей участников экзаменов или сопровождающему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06D2FDF5-9683-485A-A671-702BCE92B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777" y="270427"/>
            <a:ext cx="9813835" cy="1280890"/>
          </a:xfrm>
        </p:spPr>
        <p:txBody>
          <a:bodyPr/>
          <a:lstStyle/>
          <a:p>
            <a:pPr algn="ctr"/>
            <a:r>
              <a:rPr lang="ru-RU" b="1" dirty="0"/>
              <a:t>Организация входа участников в ППЭ</a:t>
            </a:r>
            <a:br>
              <a:rPr lang="ru-RU" b="1" dirty="0"/>
            </a:br>
            <a:r>
              <a:rPr lang="ru-RU" b="1" dirty="0"/>
              <a:t>не ранее 09.00 </a:t>
            </a:r>
          </a:p>
        </p:txBody>
      </p:sp>
    </p:spTree>
    <p:extLst>
      <p:ext uri="{BB962C8B-B14F-4D97-AF65-F5344CB8AC3E}">
        <p14:creationId xmlns:p14="http://schemas.microsoft.com/office/powerpoint/2010/main" val="76839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8744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Обязанности во время проведения экзамена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71600"/>
            <a:ext cx="11417300" cy="538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Передача информации от аудитории в Штаб и из Штаба в аудиторию, в том числе:</a:t>
            </a:r>
          </a:p>
          <a:p>
            <a:pPr>
              <a:buFontTx/>
              <a:buChar char="-"/>
            </a:pPr>
            <a:r>
              <a:rPr lang="ru-RU" sz="2400" b="1" dirty="0"/>
              <a:t>О времени начала экзамена</a:t>
            </a:r>
          </a:p>
          <a:p>
            <a:pPr>
              <a:buFontTx/>
              <a:buChar char="-"/>
            </a:pPr>
            <a:r>
              <a:rPr lang="ru-RU" sz="2400" b="1" dirty="0"/>
              <a:t>О времени завершения экзамена в аудитории</a:t>
            </a:r>
          </a:p>
          <a:p>
            <a:pPr>
              <a:buFontTx/>
              <a:buChar char="-"/>
            </a:pPr>
            <a:r>
              <a:rPr lang="ru-RU" sz="2400" b="1" dirty="0"/>
              <a:t>О готовности аудитории сдать в штаб материалы</a:t>
            </a:r>
          </a:p>
          <a:p>
            <a:pPr>
              <a:buFontTx/>
              <a:buChar char="-"/>
            </a:pPr>
            <a:r>
              <a:rPr lang="ru-RU" sz="2400" b="1" dirty="0"/>
              <a:t>Все организационные вопросы по проведению ГИА (приглашение технического специалиста, члена ГЭК, руководителя пункта; временно заменяет организатора в аудитории в случае если ему необходимо на короткое время покинуть аудиторию; сообщает в Штаб ППЭ о недостатке в аудитории ДБО № 2, черновиков, приносить ДБО № 2, черновики в аудиторию и др.)</a:t>
            </a:r>
          </a:p>
          <a:p>
            <a:endParaRPr lang="ru-RU" sz="3200" b="1" dirty="0"/>
          </a:p>
          <a:p>
            <a:endParaRPr lang="ru-RU" sz="2800" b="1" dirty="0"/>
          </a:p>
          <a:p>
            <a:pPr marL="0" indent="0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911798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C37979F7-D912-66A2-377C-3DD51DF18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DADEEFE-E6EF-86BF-6E46-77B22C0DF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8744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Обязанности во время проведения экзамена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B9D0C7-4B13-55C7-8A9C-ECBBA1E17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27" y="1259457"/>
            <a:ext cx="11417300" cy="5384800"/>
          </a:xfrm>
        </p:spPr>
        <p:txBody>
          <a:bodyPr>
            <a:noAutofit/>
          </a:bodyPr>
          <a:lstStyle/>
          <a:p>
            <a:r>
              <a:rPr lang="ru-RU" sz="2000" b="1" dirty="0"/>
              <a:t>помогает участникам экзамена ориентироваться в помещениях ППЭ, указывать местонахождение нужной аудитории, а также осуществлять контроль за перемещением по ППЭ лиц, имеющих право присутствовать в ППЭ в день проведения экзамена; </a:t>
            </a:r>
          </a:p>
          <a:p>
            <a:r>
              <a:rPr lang="ru-RU" sz="2000" b="1" dirty="0"/>
              <a:t>следит за соблюдением тишины и порядка в ППЭ; </a:t>
            </a:r>
          </a:p>
          <a:p>
            <a:r>
              <a:rPr lang="ru-RU" sz="2000" b="1" dirty="0"/>
              <a:t>следит за соблюдением порядка проведения ЕГЭ в ППЭ и не допускать следующих нарушений порядка участниками экзамена, и лицами, привлекаемыми к проведению ЕГЭ, в том числе в коридорах, туалетных комнатах, медицинском пункте и т.д.: </a:t>
            </a:r>
          </a:p>
          <a:p>
            <a:r>
              <a:rPr lang="ru-RU" sz="2000" b="1" dirty="0"/>
              <a:t>выноса из аудиторий и ППЭ ЭМ, черновиков на бумажном или электронном носителях, фотографирования ЭМ, черновиков; </a:t>
            </a:r>
          </a:p>
          <a:p>
            <a:r>
              <a:rPr lang="ru-RU" sz="2000" b="1" dirty="0"/>
              <a:t>сопровождает участников экзамена при выходе из аудитории во время экзамена. В случае сопровождения участника экзамена к медицинскому работнику приглашает члена (членов) ГЭК в медицинский кабинет. В случае выявления нарушений порядка проведения ЕГЭ следует незамедлительно обратиться к члену ГЭК (руководителю ППЭ). 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812736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8744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Обязанности во время проведения экзамена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227" y="1259457"/>
            <a:ext cx="11417300" cy="538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Сопровождение участников экзамена при их перемещении в ППЭ:</a:t>
            </a:r>
          </a:p>
          <a:p>
            <a:pPr>
              <a:buFontTx/>
              <a:buChar char="-"/>
            </a:pPr>
            <a:r>
              <a:rPr lang="ru-RU" sz="2400" b="1" dirty="0"/>
              <a:t>Сопровождение осуществляется физически, то есть организатор идет рядом с участником, и, в случае необходимости, готов оказать ему помощь </a:t>
            </a:r>
          </a:p>
          <a:p>
            <a:pPr>
              <a:buFontTx/>
              <a:buChar char="-"/>
            </a:pPr>
            <a:r>
              <a:rPr lang="ru-RU" sz="2400" b="1" dirty="0"/>
              <a:t>При сопровождении в туалетную комнату дождаться выхода участника и сопроводить его обратно в аудиторию</a:t>
            </a:r>
          </a:p>
          <a:p>
            <a:pPr>
              <a:buFontTx/>
              <a:buChar char="-"/>
            </a:pPr>
            <a:r>
              <a:rPr lang="ru-RU" sz="2400" b="1" dirty="0"/>
              <a:t>При сопровождении участника в медицинский кабинет и намерении участника завершить экзамен досрочно по причине ухудшения состояния здоровья, пригласить члена ГЭК в медицинский кабинет</a:t>
            </a:r>
          </a:p>
          <a:p>
            <a:endParaRPr lang="ru-RU" sz="3200" b="1" dirty="0"/>
          </a:p>
          <a:p>
            <a:endParaRPr lang="ru-RU" sz="2800" b="1" dirty="0"/>
          </a:p>
          <a:p>
            <a:pPr marL="0" indent="0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32240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2547" y="624110"/>
            <a:ext cx="9772065" cy="128089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Обратить внимание !!!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3926" y="1443789"/>
            <a:ext cx="10770686" cy="5185611"/>
          </a:xfrm>
        </p:spPr>
        <p:txBody>
          <a:bodyPr/>
          <a:lstStyle/>
          <a:p>
            <a:r>
              <a:rPr lang="ru-RU" sz="2400" b="1" dirty="0"/>
              <a:t>Четко формулировать вопрос, по которому приглашают члена ГЭК или руководителя ППЭ</a:t>
            </a:r>
          </a:p>
          <a:p>
            <a:r>
              <a:rPr lang="ru-RU" sz="2400" b="1" dirty="0"/>
              <a:t>Соблюдать тишину и спокойствие в ППЭ, не разговаривать</a:t>
            </a:r>
          </a:p>
          <a:p>
            <a:r>
              <a:rPr lang="ru-RU" sz="2400" b="1" dirty="0"/>
              <a:t>Покинуть пункт можно только по разрешению руководителя ППЭ</a:t>
            </a:r>
          </a:p>
          <a:p>
            <a:endParaRPr lang="ru-RU" sz="2400" b="1" dirty="0"/>
          </a:p>
          <a:p>
            <a:endParaRPr lang="ru-RU" sz="2400" b="1" dirty="0"/>
          </a:p>
          <a:p>
            <a:endParaRPr lang="ru-RU" sz="2400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12081FEC-D99E-4DB8-8DC6-CB158ED856FA}"/>
              </a:ext>
            </a:extLst>
          </p:cNvPr>
          <p:cNvSpPr/>
          <p:nvPr/>
        </p:nvSpPr>
        <p:spPr>
          <a:xfrm>
            <a:off x="965364" y="5627883"/>
            <a:ext cx="3950120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smtClean="0">
                <a:solidFill>
                  <a:srgbClr val="FF0000"/>
                </a:solidFill>
              </a:rPr>
              <a:t>05.06.2025 </a:t>
            </a:r>
            <a:r>
              <a:rPr lang="ru-RU" b="1" dirty="0">
                <a:solidFill>
                  <a:srgbClr val="FF0000"/>
                </a:solidFill>
              </a:rPr>
              <a:t>явиться в ППЭ в 07.45.</a:t>
            </a:r>
          </a:p>
        </p:txBody>
      </p:sp>
    </p:spTree>
    <p:extLst>
      <p:ext uri="{BB962C8B-B14F-4D97-AF65-F5344CB8AC3E}">
        <p14:creationId xmlns:p14="http://schemas.microsoft.com/office/powerpoint/2010/main" val="2543094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175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Прибытие в пункт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5860" y="1451610"/>
            <a:ext cx="10338752" cy="5166360"/>
          </a:xfrm>
        </p:spPr>
        <p:txBody>
          <a:bodyPr>
            <a:normAutofit/>
          </a:bodyPr>
          <a:lstStyle/>
          <a:p>
            <a:r>
              <a:rPr lang="ru-RU" sz="3200" b="1" dirty="0"/>
              <a:t>Прибыть в ППЭ в 07.45.</a:t>
            </a:r>
          </a:p>
          <a:p>
            <a:r>
              <a:rPr lang="ru-RU" sz="3200" b="1" dirty="0"/>
              <a:t>Все вещи оставить в подготовленном для этого помещении (с собой паспорт без обложки, очки без футляра, вода в прозрачной бутылке, не в термосе)</a:t>
            </a:r>
          </a:p>
          <a:p>
            <a:r>
              <a:rPr lang="ru-RU" sz="3200" b="1" dirty="0"/>
              <a:t>Расписаться в журналах инструктажей </a:t>
            </a:r>
          </a:p>
          <a:p>
            <a:r>
              <a:rPr lang="ru-RU" sz="3200" b="1" dirty="0"/>
              <a:t>Вход в ППЭ в 08.00. Расписаться в форме ППЭ-07, подтвердив свое присутствие</a:t>
            </a:r>
          </a:p>
        </p:txBody>
      </p:sp>
    </p:spTree>
    <p:extLst>
      <p:ext uri="{BB962C8B-B14F-4D97-AF65-F5344CB8AC3E}">
        <p14:creationId xmlns:p14="http://schemas.microsoft.com/office/powerpoint/2010/main" val="45550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175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Инструктаж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5860" y="1451610"/>
            <a:ext cx="10338752" cy="5166360"/>
          </a:xfrm>
        </p:spPr>
        <p:txBody>
          <a:bodyPr>
            <a:normAutofit fontScale="92500"/>
          </a:bodyPr>
          <a:lstStyle/>
          <a:p>
            <a:r>
              <a:rPr lang="ru-RU" sz="2800" b="1" dirty="0"/>
              <a:t>Инструктаж в 08.15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Распределение обязанностей между организаторами вне аудитории:</a:t>
            </a:r>
          </a:p>
          <a:p>
            <a:pPr>
              <a:buFontTx/>
              <a:buChar char="-"/>
            </a:pPr>
            <a:r>
              <a:rPr lang="ru-RU" sz="2800" b="1" dirty="0">
                <a:solidFill>
                  <a:srgbClr val="FF0000"/>
                </a:solidFill>
              </a:rPr>
              <a:t>Регистрация участников</a:t>
            </a:r>
          </a:p>
          <a:p>
            <a:pPr>
              <a:buFontTx/>
              <a:buChar char="-"/>
            </a:pPr>
            <a:r>
              <a:rPr lang="ru-RU" sz="2800" b="1" dirty="0">
                <a:solidFill>
                  <a:srgbClr val="FF0000"/>
                </a:solidFill>
              </a:rPr>
              <a:t>Идентификация участников, явившихся без паспорта</a:t>
            </a:r>
          </a:p>
          <a:p>
            <a:pPr>
              <a:buFontTx/>
              <a:buChar char="-"/>
            </a:pPr>
            <a:r>
              <a:rPr lang="ru-RU" sz="2800" b="1" dirty="0">
                <a:solidFill>
                  <a:srgbClr val="FF0000"/>
                </a:solidFill>
              </a:rPr>
              <a:t>Контроль входа участников в ОУ</a:t>
            </a:r>
          </a:p>
          <a:p>
            <a:pPr>
              <a:buFontTx/>
              <a:buChar char="-"/>
            </a:pPr>
            <a:r>
              <a:rPr lang="ru-RU" sz="2800" b="1" dirty="0">
                <a:solidFill>
                  <a:srgbClr val="FF0000"/>
                </a:solidFill>
              </a:rPr>
              <a:t>Контроль входа участников в ППЭ (перед и за рамкой)</a:t>
            </a:r>
          </a:p>
          <a:p>
            <a:pPr>
              <a:buFontTx/>
              <a:buChar char="-"/>
            </a:pPr>
            <a:r>
              <a:rPr lang="ru-RU" sz="2800" b="1" dirty="0">
                <a:solidFill>
                  <a:srgbClr val="FF0000"/>
                </a:solidFill>
              </a:rPr>
              <a:t>Сопровождение учащихся к аудитории</a:t>
            </a:r>
          </a:p>
          <a:p>
            <a:pPr>
              <a:buFontTx/>
              <a:buChar char="-"/>
            </a:pPr>
            <a:r>
              <a:rPr lang="ru-RU" sz="2800" b="1" dirty="0">
                <a:solidFill>
                  <a:srgbClr val="FF0000"/>
                </a:solidFill>
              </a:rPr>
              <a:t>Прикрепление к конкретной аудитории на период экзамена</a:t>
            </a:r>
          </a:p>
          <a:p>
            <a:pPr marL="0" indent="0">
              <a:buNone/>
            </a:pP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87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0261" y="624110"/>
            <a:ext cx="9424352" cy="103324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Организация работы с 08.45 до 08.55: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5840" y="1851660"/>
            <a:ext cx="10498772" cy="4720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Ознакомиться с конфигурацией ППЭ: 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Место расположения Штаба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Место расположения аудитории, к которой прикреплен организатор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Места расположения туалетных комнат, медицинского кабинета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Лестницы, открытые для перемещения участников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401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777" y="270427"/>
            <a:ext cx="9813835" cy="1280890"/>
          </a:xfrm>
        </p:spPr>
        <p:txBody>
          <a:bodyPr/>
          <a:lstStyle/>
          <a:p>
            <a:pPr algn="ctr"/>
            <a:r>
              <a:rPr lang="ru-RU" b="1" dirty="0"/>
              <a:t>Организация входа участников в ППЭ</a:t>
            </a:r>
            <a:br>
              <a:rPr lang="ru-RU" b="1" dirty="0"/>
            </a:br>
            <a:r>
              <a:rPr lang="ru-RU" b="1" dirty="0"/>
              <a:t>не ранее 09.00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234" y="1483744"/>
            <a:ext cx="11326483" cy="46841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Организатор на входе в ОУ (перед рамкой): </a:t>
            </a:r>
            <a:r>
              <a:rPr lang="ru-RU" b="1" dirty="0"/>
              <a:t>разведение потоков участников ЕГЭ по входам в ППЭ согласно аудиторий:</a:t>
            </a:r>
          </a:p>
          <a:p>
            <a:pPr marL="0" indent="0">
              <a:buNone/>
            </a:pPr>
            <a:r>
              <a:rPr lang="ru-RU" b="1" dirty="0"/>
              <a:t>- предупредить участников экзаменов о запрете иметь при себе в ППЭ средства связи, фото-, аудио- и видеоаппаратуру, электронно-вычислительную технику, справочные материалы, письменные заметки и иные средства хранения и передачи информации (за исключением средств обучения и воспитания, разрешенных к использованию для выполнения заданий КИМ по соответствующим учебным предметам); </a:t>
            </a:r>
          </a:p>
          <a:p>
            <a:pPr marL="0" indent="0">
              <a:buNone/>
            </a:pPr>
            <a:r>
              <a:rPr lang="ru-RU" b="1" dirty="0"/>
              <a:t>- информировать участников экзаменов о необходимости оставить личные вещи (средства связи, иные запрещенные средства и материалы и др.) в специально выделенном до входа в ППЭ помещении (месте) для хранения личных вещей.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Важно! Не допускается досмотр участников экзаменов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5717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777" y="270427"/>
            <a:ext cx="9813835" cy="1280890"/>
          </a:xfrm>
        </p:spPr>
        <p:txBody>
          <a:bodyPr/>
          <a:lstStyle/>
          <a:p>
            <a:pPr algn="ctr"/>
            <a:r>
              <a:rPr lang="ru-RU" b="1" dirty="0"/>
              <a:t>Организация входа участников в ППЭ</a:t>
            </a:r>
            <a:br>
              <a:rPr lang="ru-RU" b="1" dirty="0"/>
            </a:br>
            <a:r>
              <a:rPr lang="ru-RU" b="1" dirty="0"/>
              <a:t>не ранее 09.00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234" y="1483744"/>
            <a:ext cx="11326483" cy="46841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Организатор на входе в ППЭ (перед рамкой): </a:t>
            </a:r>
            <a:r>
              <a:rPr lang="ru-RU" sz="2000" b="1" dirty="0"/>
              <a:t>обеспечивает дистанцию перед проходом через рамку, до рамки внимательно наблюдает, какие вещи участник держит в руках:</a:t>
            </a:r>
          </a:p>
          <a:p>
            <a:pPr marL="0" indent="0">
              <a:buNone/>
            </a:pPr>
            <a:r>
              <a:rPr lang="ru-RU" b="1" dirty="0"/>
              <a:t>- предупредить участников экзаменов о запрете иметь при себе в ППЭ средства связи, фото-, аудио- и видеоаппаратуру, электронно-вычислительную технику, справочные материалы, письменные заметки и иные средства хранения и передачи информации (за исключением средств обучения и воспитания, разрешенных к использованию для выполнения заданий КИМ по соответствующим учебным предметам); </a:t>
            </a:r>
          </a:p>
          <a:p>
            <a:pPr marL="0" indent="0">
              <a:buNone/>
            </a:pPr>
            <a:r>
              <a:rPr lang="ru-RU" b="1" dirty="0"/>
              <a:t>- информировать участников экзаменов о необходимости оставить личные вещи (средства связи, иные запрещенные средства и материалы и др.) в специально выделенном до входа в ППЭ помещении (месте) для хранения личных вещей.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Важно! Не допускается досмотр участников экзаменов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8873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9403" y="244547"/>
            <a:ext cx="9813835" cy="1280890"/>
          </a:xfrm>
        </p:spPr>
        <p:txBody>
          <a:bodyPr/>
          <a:lstStyle/>
          <a:p>
            <a:pPr algn="ctr"/>
            <a:r>
              <a:rPr lang="ru-RU" b="1" dirty="0"/>
              <a:t>Организация входа участников в ППЭ</a:t>
            </a:r>
            <a:br>
              <a:rPr lang="ru-RU" b="1" dirty="0"/>
            </a:br>
            <a:r>
              <a:rPr lang="ru-RU" b="1" dirty="0"/>
              <a:t>не ранее 09.00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980" y="1466491"/>
            <a:ext cx="11326483" cy="52362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Организаторы на регистрации:</a:t>
            </a:r>
          </a:p>
          <a:p>
            <a:pPr marL="0" indent="0">
              <a:buNone/>
            </a:pPr>
            <a:r>
              <a:rPr lang="ru-RU" sz="2000" b="1" dirty="0"/>
              <a:t>1) проверяет документы, удостоверяющие личность участников экзамена, и наличие их в списках распределения в данный ППЭ. </a:t>
            </a:r>
          </a:p>
          <a:p>
            <a:pPr marL="0" indent="0">
              <a:buNone/>
            </a:pPr>
            <a:r>
              <a:rPr lang="ru-RU" sz="2000" b="1" dirty="0"/>
              <a:t>В случае отсутствия у участника ГИА документа, удостоверяющего личность, он допускается в ППЭ после письменного подтверждения его личности сопровождающим (форма ППЭ-20). В случае отсутствия у участника ЕГЭ документа, удостоверяющего личность, он не допускается в ППЭ. В этом случае необходимо пригласить руководителя ППЭ и члена ГЭК. </a:t>
            </a:r>
          </a:p>
          <a:p>
            <a:pPr marL="0" indent="0">
              <a:buNone/>
            </a:pPr>
            <a:r>
              <a:rPr lang="ru-RU" sz="2000" b="1" dirty="0"/>
              <a:t>При отсутствии участника экзамена в списках распределения в данный ППЭ, участник экзамена в ППЭ не допускается, в этом случае необходимо пригласить члена ГЭК для фиксирования данного факта для дальнейшего принятия решения.</a:t>
            </a:r>
          </a:p>
          <a:p>
            <a:pPr marL="0" indent="0">
              <a:buNone/>
            </a:pPr>
            <a:r>
              <a:rPr lang="ru-RU" sz="2000" b="1" dirty="0"/>
              <a:t> Сверяют ФИО участника, отмечают наличие участника в списке, называют номер аудитории, в которую распределен участник. Работают внимательно и качественно! Отметки о явке должны быть хорошо распознаваемы: + (</a:t>
            </a:r>
            <a:r>
              <a:rPr lang="en-US" sz="2000" b="1" dirty="0"/>
              <a:t>V) </a:t>
            </a:r>
            <a:r>
              <a:rPr lang="ru-RU" sz="2000" b="1" dirty="0"/>
              <a:t>или -</a:t>
            </a:r>
          </a:p>
        </p:txBody>
      </p:sp>
    </p:spTree>
    <p:extLst>
      <p:ext uri="{BB962C8B-B14F-4D97-AF65-F5344CB8AC3E}">
        <p14:creationId xmlns:p14="http://schemas.microsoft.com/office/powerpoint/2010/main" val="2288495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1589A91D-57B7-08CF-360C-19B4719C4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56834F8-A66C-548F-8B7F-705362BB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9403" y="244547"/>
            <a:ext cx="9813835" cy="1280890"/>
          </a:xfrm>
        </p:spPr>
        <p:txBody>
          <a:bodyPr/>
          <a:lstStyle/>
          <a:p>
            <a:pPr algn="ctr"/>
            <a:r>
              <a:rPr lang="ru-RU" b="1" dirty="0"/>
              <a:t>Организация входа участников в ППЭ</a:t>
            </a:r>
            <a:br>
              <a:rPr lang="ru-RU" b="1" dirty="0"/>
            </a:br>
            <a:r>
              <a:rPr lang="ru-RU" b="1" dirty="0"/>
              <a:t>не ранее 09.00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52D53DB-2DAA-11CC-2FFF-BE774B4E4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980" y="1466491"/>
            <a:ext cx="11326483" cy="523623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Организатор на идентификации: </a:t>
            </a:r>
            <a:r>
              <a:rPr lang="ru-RU" sz="2400" b="1" dirty="0"/>
              <a:t>предлагает сопровождающему заполнить акт об идентификации в 2-х экземплярах, проверяет правильность заполнения, первый экземпляр передается в штаб, второй вручается участнику для передачи организатору на входе в аудиторию </a:t>
            </a:r>
          </a:p>
        </p:txBody>
      </p:sp>
    </p:spTree>
    <p:extLst>
      <p:ext uri="{BB962C8B-B14F-4D97-AF65-F5344CB8AC3E}">
        <p14:creationId xmlns:p14="http://schemas.microsoft.com/office/powerpoint/2010/main" val="322924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777" y="270427"/>
            <a:ext cx="9813835" cy="1280890"/>
          </a:xfrm>
        </p:spPr>
        <p:txBody>
          <a:bodyPr/>
          <a:lstStyle/>
          <a:p>
            <a:pPr algn="ctr"/>
            <a:r>
              <a:rPr lang="ru-RU" b="1" dirty="0"/>
              <a:t>Организация входа участников в ППЭ</a:t>
            </a:r>
            <a:br>
              <a:rPr lang="ru-RU" b="1" dirty="0"/>
            </a:br>
            <a:r>
              <a:rPr lang="ru-RU" b="1" dirty="0"/>
              <a:t>не ранее 09.00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7388" y="1474780"/>
            <a:ext cx="11326483" cy="46841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Организатор на входе в ППЭ (за рамкой, с ручным металлоискателем) </a:t>
            </a:r>
          </a:p>
          <a:p>
            <a:r>
              <a:rPr lang="ru-RU" b="1" dirty="0">
                <a:solidFill>
                  <a:srgbClr val="FF0000"/>
                </a:solidFill>
              </a:rPr>
              <a:t>При проходе участника экзамена через рамку и срабатывании металлоискателя: </a:t>
            </a:r>
          </a:p>
          <a:p>
            <a:pPr marL="0" indent="0">
              <a:buNone/>
            </a:pPr>
            <a:r>
              <a:rPr lang="ru-RU" b="1" dirty="0"/>
              <a:t>а) озвучить участнику экзамена зону срабатывания, указанную на металлоискателе;</a:t>
            </a:r>
          </a:p>
          <a:p>
            <a:pPr marL="0" indent="0">
              <a:buNone/>
            </a:pPr>
            <a:r>
              <a:rPr lang="ru-RU" b="1" dirty="0"/>
              <a:t>б) в целях исключения задержки прохода других участников экзаменов в ППЭ – провести участника экзамена в сторону от общего потока входящих в ППЭ; </a:t>
            </a:r>
          </a:p>
          <a:p>
            <a:pPr marL="0" indent="0">
              <a:buNone/>
            </a:pPr>
            <a:r>
              <a:rPr lang="ru-RU" b="1" dirty="0"/>
              <a:t>в) разъяснить участнику экзамена, что при обнаружении указанных запрещенных предметов после входа в ППЭ, а также во время проведения экзамена он будет удален с экзамена без права пересдачи экзамена в резервные сроки; </a:t>
            </a:r>
          </a:p>
          <a:p>
            <a:pPr marL="0" indent="0">
              <a:buNone/>
            </a:pPr>
            <a:r>
              <a:rPr lang="ru-RU" b="1" dirty="0"/>
              <a:t>г) ручным металлоискателем указать точечно в какой зоне сохраняется сигнал металлоискателя; </a:t>
            </a:r>
          </a:p>
          <a:p>
            <a:pPr marL="0" indent="0">
              <a:buNone/>
            </a:pPr>
            <a:r>
              <a:rPr lang="ru-RU" b="1" dirty="0"/>
              <a:t>д) попросить участника экзамена пройти в помещение (место) для хранения личных вещей и оставить запрещенный предмет в месте для хранения личных вещей или передать его сопровождающему.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439718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1153</TotalTime>
  <Words>1191</Words>
  <Application>Microsoft Office PowerPoint</Application>
  <PresentationFormat>Произвольный</PresentationFormat>
  <Paragraphs>85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Легкий дым</vt:lpstr>
      <vt:lpstr> Действия организатора  вне аудитории 05 июня 2025 г.  ЕГЭ    Биология, География </vt:lpstr>
      <vt:lpstr>Прибытие в пункт</vt:lpstr>
      <vt:lpstr>Инструктаж </vt:lpstr>
      <vt:lpstr>Организация работы с 08.45 до 08.55: </vt:lpstr>
      <vt:lpstr>Организация входа участников в ППЭ не ранее 09.00 </vt:lpstr>
      <vt:lpstr>Организация входа участников в ППЭ не ранее 09.00 </vt:lpstr>
      <vt:lpstr>Организация входа участников в ППЭ не ранее 09.00 </vt:lpstr>
      <vt:lpstr>Организация входа участников в ППЭ не ранее 09.00 </vt:lpstr>
      <vt:lpstr>Организация входа участников в ППЭ не ранее 09.00 </vt:lpstr>
      <vt:lpstr>Организация входа участников в ППЭ не ранее 09.00 </vt:lpstr>
      <vt:lpstr>Обязанности во время проведения экзамена</vt:lpstr>
      <vt:lpstr>Обязанности во время проведения экзамена</vt:lpstr>
      <vt:lpstr>Обязанности во время проведения экзамена</vt:lpstr>
      <vt:lpstr>Обратить внимание 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ГВЭ  для новой категории участников</dc:title>
  <dc:creator>Светлана Никитина</dc:creator>
  <cp:lastModifiedBy>USER</cp:lastModifiedBy>
  <cp:revision>107</cp:revision>
  <cp:lastPrinted>2024-03-20T14:22:51Z</cp:lastPrinted>
  <dcterms:created xsi:type="dcterms:W3CDTF">2021-05-23T12:27:08Z</dcterms:created>
  <dcterms:modified xsi:type="dcterms:W3CDTF">2025-06-04T05:34:05Z</dcterms:modified>
</cp:coreProperties>
</file>