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7" r:id="rId1"/>
    <p:sldMasterId id="2147483810" r:id="rId2"/>
  </p:sldMasterIdLst>
  <p:notesMasterIdLst>
    <p:notesMasterId r:id="rId43"/>
  </p:notesMasterIdLst>
  <p:handoutMasterIdLst>
    <p:handoutMasterId r:id="rId44"/>
  </p:handoutMasterIdLst>
  <p:sldIdLst>
    <p:sldId id="256" r:id="rId3"/>
    <p:sldId id="258" r:id="rId4"/>
    <p:sldId id="267" r:id="rId5"/>
    <p:sldId id="257" r:id="rId6"/>
    <p:sldId id="268" r:id="rId7"/>
    <p:sldId id="261" r:id="rId8"/>
    <p:sldId id="313" r:id="rId9"/>
    <p:sldId id="260" r:id="rId10"/>
    <p:sldId id="263" r:id="rId11"/>
    <p:sldId id="271" r:id="rId12"/>
    <p:sldId id="269" r:id="rId13"/>
    <p:sldId id="270" r:id="rId14"/>
    <p:sldId id="342" r:id="rId15"/>
    <p:sldId id="341" r:id="rId16"/>
    <p:sldId id="316" r:id="rId17"/>
    <p:sldId id="343" r:id="rId18"/>
    <p:sldId id="318" r:id="rId19"/>
    <p:sldId id="319" r:id="rId20"/>
    <p:sldId id="320" r:id="rId21"/>
    <p:sldId id="282" r:id="rId22"/>
    <p:sldId id="285" r:id="rId23"/>
    <p:sldId id="344" r:id="rId24"/>
    <p:sldId id="274" r:id="rId25"/>
    <p:sldId id="275" r:id="rId26"/>
    <p:sldId id="295" r:id="rId27"/>
    <p:sldId id="324" r:id="rId28"/>
    <p:sldId id="340" r:id="rId29"/>
    <p:sldId id="350" r:id="rId30"/>
    <p:sldId id="339" r:id="rId31"/>
    <p:sldId id="278" r:id="rId32"/>
    <p:sldId id="345" r:id="rId33"/>
    <p:sldId id="346" r:id="rId34"/>
    <p:sldId id="300" r:id="rId35"/>
    <p:sldId id="347" r:id="rId36"/>
    <p:sldId id="348" r:id="rId37"/>
    <p:sldId id="334" r:id="rId38"/>
    <p:sldId id="335" r:id="rId39"/>
    <p:sldId id="337" r:id="rId40"/>
    <p:sldId id="349" r:id="rId41"/>
    <p:sldId id="279" r:id="rId42"/>
  </p:sldIdLst>
  <p:sldSz cx="12192000" cy="6858000"/>
  <p:notesSz cx="6669088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0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138" y="2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image" Target="../media/image20.emf"/><Relationship Id="rId4" Type="http://schemas.openxmlformats.org/officeDocument/2006/relationships/image" Target="../media/image2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8A733D-1ADD-40D4-9DB9-674CBC5B4BBC}" type="datetimeFigureOut">
              <a:rPr lang="ru-RU" smtClean="0"/>
              <a:t>30.05.2025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03B6E6-BD04-4EF6-A095-22821A3479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31195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2CAEAE-28BB-4538-9BC5-ADEB6F9A0EC4}" type="datetimeFigureOut">
              <a:rPr lang="ru-RU" smtClean="0"/>
              <a:t>30.05.2025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77607" y="9428585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431619-0DC9-4E3C-8903-F5FADBDC68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352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B1480B9-056A-4868-A5B6-B317BD6EEFDE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62082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0AF6E-D8AF-4FE4-AD48-95900393DC1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30.05.2025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61CF9-D775-4ACD-B3AB-F76DF53E93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526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0AF6E-D8AF-4FE4-AD48-95900393DC1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30.05.2025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61CF9-D775-4ACD-B3AB-F76DF53E93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14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0AF6E-D8AF-4FE4-AD48-95900393DC1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30.05.2025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61CF9-D775-4ACD-B3AB-F76DF53E93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6633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ru-RU"/>
              <a:t>Образец заголовка</a:t>
            </a:r>
            <a:endParaRPr/>
          </a:p>
        </p:txBody>
      </p:sp>
      <p:sp>
        <p:nvSpPr>
          <p:cNvPr id="3" name="Rectangl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06EA6-EFEA-4C30-9264-4F9291A5780D}" type="datetime1">
              <a:rPr lang="ru-RU">
                <a:solidFill>
                  <a:prstClr val="black">
                    <a:tint val="75000"/>
                  </a:prstClr>
                </a:solidFill>
              </a:rPr>
              <a:pPr/>
              <a:t>30.05.2025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lang="ru-RU" sz="1400" b="1">
                <a:solidFill>
                  <a:srgbClr val="FFFFFF"/>
                </a:solidFill>
              </a:rPr>
              <a:pPr algn="ctr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/>
          </p:cNvSpPr>
          <p:nvPr>
            <p:ph sz="quarter" idx="13"/>
          </p:nvPr>
        </p:nvSpPr>
        <p:spPr>
          <a:xfrm>
            <a:off x="812800" y="1803400"/>
            <a:ext cx="10871200" cy="43688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6650784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5B4A4-D4FB-431F-BB6B-E59F5DE78EA9}" type="datetimeFigureOut">
              <a:rPr lang="ru-RU" smtClean="0"/>
              <a:t>30.05.2025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8142E71-7AF4-43C6-B47B-04454FC15E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97155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5B4A4-D4FB-431F-BB6B-E59F5DE78EA9}" type="datetimeFigureOut">
              <a:rPr lang="ru-RU" smtClean="0"/>
              <a:t>30.05.2025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42E71-7AF4-43C6-B47B-04454FC15E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21342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5B4A4-D4FB-431F-BB6B-E59F5DE78EA9}" type="datetimeFigureOut">
              <a:rPr lang="ru-RU" smtClean="0"/>
              <a:t>30.05.2025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8142E71-7AF4-43C6-B47B-04454FC15E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72599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5B4A4-D4FB-431F-BB6B-E59F5DE78EA9}" type="datetimeFigureOut">
              <a:rPr lang="ru-RU" smtClean="0"/>
              <a:t>30.05.2025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8142E71-7AF4-43C6-B47B-04454FC15E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29106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5B4A4-D4FB-431F-BB6B-E59F5DE78EA9}" type="datetimeFigureOut">
              <a:rPr lang="ru-RU" smtClean="0"/>
              <a:t>30.05.2025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8142E71-7AF4-43C6-B47B-04454FC15E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15115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5B4A4-D4FB-431F-BB6B-E59F5DE78EA9}" type="datetimeFigureOut">
              <a:rPr lang="ru-RU" smtClean="0"/>
              <a:t>30.05.2025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42E71-7AF4-43C6-B47B-04454FC15E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52021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5B4A4-D4FB-431F-BB6B-E59F5DE78EA9}" type="datetimeFigureOut">
              <a:rPr lang="ru-RU" smtClean="0"/>
              <a:t>30.05.2025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42E71-7AF4-43C6-B47B-04454FC15E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8251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0AF6E-D8AF-4FE4-AD48-95900393DC1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30.05.2025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61CF9-D775-4ACD-B3AB-F76DF53E93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6301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5B4A4-D4FB-431F-BB6B-E59F5DE78EA9}" type="datetimeFigureOut">
              <a:rPr lang="ru-RU" smtClean="0"/>
              <a:t>30.05.2025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42E71-7AF4-43C6-B47B-04454FC15E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69138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5B4A4-D4FB-431F-BB6B-E59F5DE78EA9}" type="datetimeFigureOut">
              <a:rPr lang="ru-RU" smtClean="0"/>
              <a:t>30.05.2025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8142E71-7AF4-43C6-B47B-04454FC15E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43353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5B4A4-D4FB-431F-BB6B-E59F5DE78EA9}" type="datetimeFigureOut">
              <a:rPr lang="ru-RU" smtClean="0"/>
              <a:t>30.05.2025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8142E71-7AF4-43C6-B47B-04454FC15E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68967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5B4A4-D4FB-431F-BB6B-E59F5DE78EA9}" type="datetimeFigureOut">
              <a:rPr lang="ru-RU" smtClean="0"/>
              <a:t>30.05.2025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8142E71-7AF4-43C6-B47B-04454FC15E2C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054003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5B4A4-D4FB-431F-BB6B-E59F5DE78EA9}" type="datetimeFigureOut">
              <a:rPr lang="ru-RU" smtClean="0"/>
              <a:t>30.05.2025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8142E71-7AF4-43C6-B47B-04454FC15E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44766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5B4A4-D4FB-431F-BB6B-E59F5DE78EA9}" type="datetimeFigureOut">
              <a:rPr lang="ru-RU" smtClean="0"/>
              <a:t>30.05.2025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8142E71-7AF4-43C6-B47B-04454FC15E2C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193851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5B4A4-D4FB-431F-BB6B-E59F5DE78EA9}" type="datetimeFigureOut">
              <a:rPr lang="ru-RU" smtClean="0"/>
              <a:t>30.05.2025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8142E71-7AF4-43C6-B47B-04454FC15E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81188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5B4A4-D4FB-431F-BB6B-E59F5DE78EA9}" type="datetimeFigureOut">
              <a:rPr lang="ru-RU" smtClean="0"/>
              <a:t>30.05.2025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42E71-7AF4-43C6-B47B-04454FC15E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5622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5B4A4-D4FB-431F-BB6B-E59F5DE78EA9}" type="datetimeFigureOut">
              <a:rPr lang="ru-RU" smtClean="0"/>
              <a:t>30.05.2025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42E71-7AF4-43C6-B47B-04454FC15E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96436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ru-RU"/>
              <a:t>Образец заголовка</a:t>
            </a:r>
            <a:endParaRPr/>
          </a:p>
        </p:txBody>
      </p:sp>
      <p:sp>
        <p:nvSpPr>
          <p:cNvPr id="3" name="Rectangl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06EA6-EFEA-4C30-9264-4F9291A5780D}" type="datetime1">
              <a:rPr lang="ru-RU"/>
              <a:pPr/>
              <a:t>30.05.2025</a:t>
            </a:fld>
            <a:endParaRPr kumimoji="0" lang="ru-RU"/>
          </a:p>
        </p:txBody>
      </p:sp>
      <p:sp>
        <p:nvSpPr>
          <p:cNvPr id="4" name="Rectangl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kumimoji="0" lang="ru-RU" sz="1400" b="1">
                <a:solidFill>
                  <a:srgbClr val="FFFFFF"/>
                </a:solidFill>
              </a:rPr>
              <a:pPr algn="ctr"/>
              <a:t>‹#›</a:t>
            </a:fld>
            <a:endParaRPr kumimoji="0" lang="ru-RU"/>
          </a:p>
        </p:txBody>
      </p:sp>
      <p:sp>
        <p:nvSpPr>
          <p:cNvPr id="7" name="Rectangle 6"/>
          <p:cNvSpPr>
            <a:spLocks noGrp="1"/>
          </p:cNvSpPr>
          <p:nvPr>
            <p:ph sz="quarter" idx="13"/>
          </p:nvPr>
        </p:nvSpPr>
        <p:spPr>
          <a:xfrm>
            <a:off x="812800" y="1803400"/>
            <a:ext cx="10871200" cy="43688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669141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0AF6E-D8AF-4FE4-AD48-95900393DC1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30.05.2025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61CF9-D775-4ACD-B3AB-F76DF53E93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001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0AF6E-D8AF-4FE4-AD48-95900393DC1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30.05.2025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61CF9-D775-4ACD-B3AB-F76DF53E93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00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0AF6E-D8AF-4FE4-AD48-95900393DC1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30.05.2025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61CF9-D775-4ACD-B3AB-F76DF53E93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205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0AF6E-D8AF-4FE4-AD48-95900393DC1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30.05.2025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61CF9-D775-4ACD-B3AB-F76DF53E93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303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0AF6E-D8AF-4FE4-AD48-95900393DC1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30.05.2025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61CF9-D775-4ACD-B3AB-F76DF53E93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565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0AF6E-D8AF-4FE4-AD48-95900393DC1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30.05.2025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61CF9-D775-4ACD-B3AB-F76DF53E93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238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0AF6E-D8AF-4FE4-AD48-95900393DC1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30.05.2025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61CF9-D775-4ACD-B3AB-F76DF53E93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130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tile tx="0" ty="0" sx="85500" sy="91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C0AF6E-D8AF-4FE4-AD48-95900393DC1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30.05.2025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E61CF9-D775-4ACD-B3AB-F76DF53E93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194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  <p:sldLayoutId id="214748380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35B4A4-D4FB-431F-BB6B-E59F5DE78EA9}" type="datetimeFigureOut">
              <a:rPr lang="ru-RU" smtClean="0"/>
              <a:t>30.05.2025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8142E71-7AF4-43C6-B47B-04454FC15E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427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  <p:sldLayoutId id="2147483822" r:id="rId12"/>
    <p:sldLayoutId id="2147483823" r:id="rId13"/>
    <p:sldLayoutId id="2147483824" r:id="rId14"/>
    <p:sldLayoutId id="2147483825" r:id="rId15"/>
    <p:sldLayoutId id="2147483826" r:id="rId16"/>
    <p:sldLayoutId id="214748382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.e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3" Type="http://schemas.openxmlformats.org/officeDocument/2006/relationships/package" Target="../embeddings/_________Microsoft_Word1.docx"/><Relationship Id="rId7" Type="http://schemas.openxmlformats.org/officeDocument/2006/relationships/package" Target="../embeddings/_________Microsoft_Word2.docx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1.e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23.emf"/><Relationship Id="rId4" Type="http://schemas.openxmlformats.org/officeDocument/2006/relationships/image" Target="../media/image20.emf"/><Relationship Id="rId9" Type="http://schemas.openxmlformats.org/officeDocument/2006/relationships/package" Target="../embeddings/_________Microsoft_Word3.docx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30393" y="356859"/>
            <a:ext cx="9120128" cy="5949050"/>
          </a:xfrm>
        </p:spPr>
        <p:txBody>
          <a:bodyPr>
            <a:normAutofit/>
          </a:bodyPr>
          <a:lstStyle/>
          <a:p>
            <a:pPr lvl="0" algn="ctr">
              <a:lnSpc>
                <a:spcPct val="120000"/>
              </a:lnSpc>
              <a:spcBef>
                <a:spcPts val="1000"/>
              </a:spcBef>
            </a:pPr>
            <a:r>
              <a:rPr lang="ru-RU" sz="4900" b="1" dirty="0" smtClean="0"/>
              <a:t>02</a:t>
            </a:r>
            <a:r>
              <a:rPr lang="ru-RU" sz="4900" b="1" dirty="0" smtClean="0"/>
              <a:t> июня </a:t>
            </a:r>
            <a:r>
              <a:rPr lang="ru-RU" sz="4900" b="1" dirty="0"/>
              <a:t>2025 г.</a:t>
            </a:r>
            <a:br>
              <a:rPr lang="ru-RU" sz="4900" b="1" dirty="0"/>
            </a:br>
            <a:r>
              <a:rPr lang="ru-RU" sz="4900" b="1" dirty="0">
                <a:latin typeface="+mn-lt"/>
              </a:rPr>
              <a:t>ЕГЭ </a:t>
            </a:r>
            <a:r>
              <a:rPr lang="ru-RU" sz="4900" b="1" dirty="0" smtClean="0">
                <a:solidFill>
                  <a:schemeClr val="tx1"/>
                </a:solidFill>
                <a:ea typeface="+mn-ea"/>
                <a:cs typeface="+mn-cs"/>
              </a:rPr>
              <a:t>Физика – 03</a:t>
            </a:r>
            <a:r>
              <a:rPr lang="ru-RU" sz="4900" b="1" dirty="0">
                <a:solidFill>
                  <a:schemeClr val="tx1"/>
                </a:solidFill>
                <a:ea typeface="+mn-ea"/>
                <a:cs typeface="+mn-cs"/>
              </a:rPr>
              <a:t/>
            </a:r>
            <a:br>
              <a:rPr lang="ru-RU" sz="4900" b="1" dirty="0">
                <a:solidFill>
                  <a:schemeClr val="tx1"/>
                </a:solidFill>
                <a:ea typeface="+mn-ea"/>
                <a:cs typeface="+mn-cs"/>
              </a:rPr>
            </a:br>
            <a:r>
              <a:rPr lang="ru-RU" sz="2700" b="1" dirty="0">
                <a:solidFill>
                  <a:schemeClr val="tx1"/>
                </a:solidFill>
                <a:ea typeface="+mn-ea"/>
                <a:cs typeface="+mn-cs"/>
              </a:rPr>
              <a:t>Продолжительность работы – 3 часа </a:t>
            </a:r>
            <a:r>
              <a:rPr lang="ru-RU" sz="2700" b="1" dirty="0" smtClean="0">
                <a:solidFill>
                  <a:schemeClr val="tx1"/>
                </a:solidFill>
                <a:ea typeface="+mn-ea"/>
                <a:cs typeface="+mn-cs"/>
              </a:rPr>
              <a:t>55 </a:t>
            </a:r>
            <a:r>
              <a:rPr lang="ru-RU" sz="2700" b="1" dirty="0">
                <a:solidFill>
                  <a:schemeClr val="tx1"/>
                </a:solidFill>
                <a:ea typeface="+mn-ea"/>
                <a:cs typeface="+mn-cs"/>
              </a:rPr>
              <a:t>минут</a:t>
            </a:r>
            <a:br>
              <a:rPr lang="ru-RU" sz="2700" b="1" dirty="0">
                <a:solidFill>
                  <a:schemeClr val="tx1"/>
                </a:solidFill>
                <a:ea typeface="+mn-ea"/>
                <a:cs typeface="+mn-cs"/>
              </a:rPr>
            </a:br>
            <a:r>
              <a:rPr lang="ru-RU" sz="2700" b="1" dirty="0" smtClean="0">
                <a:solidFill>
                  <a:schemeClr val="tx1"/>
                </a:solidFill>
                <a:ea typeface="+mn-ea"/>
                <a:cs typeface="+mn-cs"/>
              </a:rPr>
              <a:t>(для обучающихся с ОВЗ – 5 часов 25 минут)</a:t>
            </a:r>
            <a:br>
              <a:rPr lang="ru-RU" sz="2700" b="1" dirty="0" smtClean="0">
                <a:solidFill>
                  <a:schemeClr val="tx1"/>
                </a:solidFill>
                <a:ea typeface="+mn-ea"/>
                <a:cs typeface="+mn-cs"/>
              </a:rPr>
            </a:br>
            <a:r>
              <a:rPr lang="ru-RU" sz="2700" b="1" dirty="0">
                <a:solidFill>
                  <a:schemeClr val="tx1"/>
                </a:solidFill>
                <a:ea typeface="+mn-ea"/>
                <a:cs typeface="+mn-cs"/>
              </a:rPr>
              <a:t/>
            </a:r>
            <a:br>
              <a:rPr lang="ru-RU" sz="2700" b="1" dirty="0">
                <a:solidFill>
                  <a:schemeClr val="tx1"/>
                </a:solidFill>
                <a:ea typeface="+mn-ea"/>
                <a:cs typeface="+mn-cs"/>
              </a:rPr>
            </a:br>
            <a:r>
              <a:rPr lang="ru-RU" sz="2700" b="1" dirty="0">
                <a:solidFill>
                  <a:srgbClr val="0070C0"/>
                </a:solidFill>
                <a:ea typeface="+mn-ea"/>
                <a:cs typeface="+mn-cs"/>
              </a:rPr>
              <a:t>Официальная дата объявления результатов – не позднее </a:t>
            </a:r>
            <a:r>
              <a:rPr lang="ru-RU" sz="2700" b="1" dirty="0" smtClean="0">
                <a:solidFill>
                  <a:srgbClr val="0070C0"/>
                </a:solidFill>
                <a:ea typeface="+mn-ea"/>
                <a:cs typeface="+mn-cs"/>
              </a:rPr>
              <a:t>18 </a:t>
            </a:r>
            <a:r>
              <a:rPr lang="ru-RU" sz="2700" b="1" dirty="0">
                <a:solidFill>
                  <a:srgbClr val="0070C0"/>
                </a:solidFill>
                <a:ea typeface="+mn-ea"/>
                <a:cs typeface="+mn-cs"/>
              </a:rPr>
              <a:t>июня 2025 г.</a:t>
            </a:r>
          </a:p>
        </p:txBody>
      </p:sp>
    </p:spTree>
    <p:extLst>
      <p:ext uri="{BB962C8B-B14F-4D97-AF65-F5344CB8AC3E}">
        <p14:creationId xmlns:p14="http://schemas.microsoft.com/office/powerpoint/2010/main" val="17740365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669" y="244548"/>
            <a:ext cx="9675812" cy="51398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Печать ЭМ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4503" y="758536"/>
            <a:ext cx="11417300" cy="558991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b="1" dirty="0">
                <a:solidFill>
                  <a:srgbClr val="FF0000"/>
                </a:solidFill>
              </a:rPr>
              <a:t>Выполнить печать комплектов ЭМ:</a:t>
            </a:r>
          </a:p>
          <a:p>
            <a:r>
              <a:rPr lang="ru-RU" sz="2600" b="1" dirty="0"/>
              <a:t>Распечатать первый комплект, передать второму организатору.</a:t>
            </a:r>
          </a:p>
          <a:p>
            <a:pPr>
              <a:spcBef>
                <a:spcPts val="0"/>
              </a:spcBef>
            </a:pPr>
            <a:r>
              <a:rPr lang="ru-RU" sz="2600" b="1" dirty="0"/>
              <a:t>Второй организатор проверяет качество печати ЭМ по контрольному листу (</a:t>
            </a:r>
            <a:r>
              <a:rPr lang="ru-RU" dirty="0"/>
              <a:t>отсутствие белых и темных полос, текст хорошо читаем и четко пропечатан, защитные знаки, расположенные по всей поверхности листа, четко видны; по окончании проверки сообщает результат организатору, ответственному за печать, для подтверждения качества печати в ПО. Качественный комплект размещается на столе для выдачи участникам, некачественный откладывается</a:t>
            </a:r>
            <a:r>
              <a:rPr lang="ru-RU" sz="2600" b="1" dirty="0"/>
              <a:t>).</a:t>
            </a:r>
          </a:p>
          <a:p>
            <a:r>
              <a:rPr lang="ru-RU" sz="2600" b="1" dirty="0"/>
              <a:t>В случае качественной печати подтвердить на станции печати, что комплект распечатан корректно.</a:t>
            </a:r>
          </a:p>
          <a:p>
            <a:r>
              <a:rPr lang="ru-RU" sz="2600" b="1" dirty="0"/>
              <a:t>Продолжить печать, подтверждать корректность печати каждого комплекта, включая последний.</a:t>
            </a:r>
          </a:p>
          <a:p>
            <a:r>
              <a:rPr lang="ru-RU" sz="2600" b="1" dirty="0"/>
              <a:t>Качественные комплекты разместить на столе для ЭМ (стол должен быть чистым), отделяя один комплект от другого </a:t>
            </a:r>
          </a:p>
          <a:p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41999697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1" y="624110"/>
            <a:ext cx="9675812" cy="874490"/>
          </a:xfrm>
        </p:spPr>
        <p:txBody>
          <a:bodyPr/>
          <a:lstStyle/>
          <a:p>
            <a:pPr algn="ctr"/>
            <a:r>
              <a:rPr lang="ru-RU" b="1" dirty="0"/>
              <a:t>Печать ЭМ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371600"/>
            <a:ext cx="11417300" cy="5384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b="1" dirty="0">
                <a:solidFill>
                  <a:srgbClr val="FF0000"/>
                </a:solidFill>
              </a:rPr>
              <a:t>Некачественная печать:</a:t>
            </a:r>
          </a:p>
          <a:p>
            <a:r>
              <a:rPr lang="ru-RU" sz="2800" b="1" dirty="0"/>
              <a:t>В случае некачественной печати отметить, что комплект распечатан некорректно и продолжить печать (</a:t>
            </a:r>
            <a:r>
              <a:rPr lang="ru-RU" sz="2800" b="1" dirty="0" err="1"/>
              <a:t>токен</a:t>
            </a:r>
            <a:r>
              <a:rPr lang="ru-RU" sz="2800" b="1" dirty="0"/>
              <a:t> члена ГЭК в этом случае </a:t>
            </a:r>
            <a:r>
              <a:rPr lang="ru-RU" sz="2800" b="1" dirty="0">
                <a:solidFill>
                  <a:srgbClr val="FF0000"/>
                </a:solidFill>
              </a:rPr>
              <a:t>НЕ нужен</a:t>
            </a:r>
            <a:r>
              <a:rPr lang="ru-RU" sz="2800" b="1" dirty="0"/>
              <a:t>, программа напечатает заказанное количество комплектов). </a:t>
            </a:r>
          </a:p>
          <a:p>
            <a:r>
              <a:rPr lang="ru-RU" sz="2800" b="1" dirty="0"/>
              <a:t>Некачественный комплект КИМ отложить на стол организатора, программа в этом случае отмечает некорректно распечатанный КИМ автоматически).</a:t>
            </a:r>
          </a:p>
          <a:p>
            <a:r>
              <a:rPr lang="ru-RU" sz="2800" b="1" dirty="0"/>
              <a:t>Продолжить печать, подтверждая корректность печати каждого комплекта.</a:t>
            </a:r>
          </a:p>
          <a:p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7905678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1" y="624110"/>
            <a:ext cx="9675812" cy="874490"/>
          </a:xfrm>
        </p:spPr>
        <p:txBody>
          <a:bodyPr/>
          <a:lstStyle/>
          <a:p>
            <a:r>
              <a:rPr lang="ru-RU" b="1" dirty="0"/>
              <a:t>Инструктаж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371600"/>
            <a:ext cx="11417300" cy="5384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b="1" dirty="0"/>
              <a:t>Раздать комплекты ЭМ в произвольном порядке участникам</a:t>
            </a:r>
          </a:p>
          <a:p>
            <a:pPr marL="0" indent="0">
              <a:buNone/>
            </a:pPr>
            <a:r>
              <a:rPr lang="ru-RU" sz="2000" dirty="0"/>
              <a:t>(</a:t>
            </a:r>
            <a:r>
              <a:rPr lang="ru-RU" sz="2000" b="1" dirty="0"/>
              <a:t>в каждом напечатанном комплекте участника экзамена находятся: черно-белый БР, БО №1, </a:t>
            </a:r>
            <a:r>
              <a:rPr lang="ru-RU" sz="2000" b="1" dirty="0">
                <a:solidFill>
                  <a:schemeClr val="tx1"/>
                </a:solidFill>
              </a:rPr>
              <a:t>БО №2 (лист 1, 2)</a:t>
            </a:r>
            <a:r>
              <a:rPr lang="ru-RU" sz="2000" dirty="0">
                <a:solidFill>
                  <a:schemeClr val="tx1"/>
                </a:solidFill>
              </a:rPr>
              <a:t>, </a:t>
            </a:r>
            <a:r>
              <a:rPr lang="ru-RU" sz="2000" b="1" dirty="0"/>
              <a:t>КИМ, контрольный лист с информацией о номере бланка регистрации,).</a:t>
            </a:r>
          </a:p>
          <a:p>
            <a:pPr marL="0" indent="0">
              <a:buNone/>
            </a:pPr>
            <a:r>
              <a:rPr lang="ru-RU" sz="2800" b="1" dirty="0"/>
              <a:t>Начать вторую часть инструктажа </a:t>
            </a:r>
          </a:p>
        </p:txBody>
      </p:sp>
    </p:spTree>
    <p:extLst>
      <p:ext uri="{BB962C8B-B14F-4D97-AF65-F5344CB8AC3E}">
        <p14:creationId xmlns:p14="http://schemas.microsoft.com/office/powerpoint/2010/main" val="12216207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154342C2-1B92-4810-5DF1-5159035227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8B457E9-E005-01DC-83C5-7557B0777F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1" y="624110"/>
            <a:ext cx="9675812" cy="874490"/>
          </a:xfrm>
        </p:spPr>
        <p:txBody>
          <a:bodyPr/>
          <a:lstStyle/>
          <a:p>
            <a:r>
              <a:rPr lang="ru-RU" b="1" dirty="0"/>
              <a:t>Инструктаж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C5D18FA-CA17-5D94-7BC0-F0F6660124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71600"/>
            <a:ext cx="11417300" cy="5384800"/>
          </a:xfrm>
        </p:spPr>
        <p:txBody>
          <a:bodyPr>
            <a:noAutofit/>
          </a:bodyPr>
          <a:lstStyle/>
          <a:p>
            <a:pPr>
              <a:buFontTx/>
              <a:buChar char="-"/>
            </a:pPr>
            <a:r>
              <a:rPr lang="ru-RU" sz="2400" b="1" dirty="0"/>
              <a:t>дать указание участникам экзамена приступить к заполнению бланков регистрации (в том числе участник экзамена ставит свою подпись в соответствующем поле регистрационных полей бланков); </a:t>
            </a:r>
          </a:p>
          <a:p>
            <a:pPr>
              <a:buFontTx/>
              <a:buChar char="-"/>
            </a:pPr>
            <a:r>
              <a:rPr lang="ru-RU" sz="2400" b="1" dirty="0"/>
              <a:t>проверить правильность заполнения регистрационных полей на всех бланках ЕГЭ у каждого участника экзамена и соответствие данных участника экзамена</a:t>
            </a:r>
          </a:p>
          <a:p>
            <a:pPr>
              <a:buFontTx/>
              <a:buChar char="-"/>
            </a:pPr>
            <a:r>
              <a:rPr lang="ru-RU" sz="2400" b="1" dirty="0"/>
              <a:t>после заполнения всеми участниками экзамена всех бланков объявить начало, продолжительность и время окончания выполнения ЭР и зафиксировать их на доске</a:t>
            </a:r>
          </a:p>
          <a:p>
            <a:pPr>
              <a:buFontTx/>
              <a:buChar char="-"/>
            </a:pPr>
            <a:r>
              <a:rPr lang="ru-RU" sz="2400" b="1" dirty="0"/>
              <a:t>Сообщить организатору вне аудитории об успешном начале экзамена в аудитории для передачи этой информации в штаб.</a:t>
            </a:r>
          </a:p>
        </p:txBody>
      </p:sp>
    </p:spTree>
    <p:extLst>
      <p:ext uri="{BB962C8B-B14F-4D97-AF65-F5344CB8AC3E}">
        <p14:creationId xmlns:p14="http://schemas.microsoft.com/office/powerpoint/2010/main" val="36125841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071664" y="877513"/>
            <a:ext cx="84963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ts val="600"/>
              </a:spcBef>
              <a:defRPr/>
            </a:pPr>
            <a:r>
              <a:rPr lang="ru-RU" sz="2200" b="1" cap="all" dirty="0">
                <a:solidFill>
                  <a:srgbClr val="C00000"/>
                </a:solidFill>
                <a:latin typeface="Cambria" panose="02040503050406030204" pitchFamily="18" charset="0"/>
              </a:rPr>
              <a:t>Состав индивидуального комплекта ЕГЭ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521" y="1484784"/>
            <a:ext cx="2038419" cy="288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574" y="1493690"/>
            <a:ext cx="2038419" cy="2880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7917" y="1488626"/>
            <a:ext cx="2038419" cy="2880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814" y="1490117"/>
            <a:ext cx="2038419" cy="2880000"/>
          </a:xfrm>
          <a:prstGeom prst="rect">
            <a:avLst/>
          </a:prstGeom>
        </p:spPr>
      </p:pic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1350988" y="4240925"/>
            <a:ext cx="4156690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indent="0"/>
            <a:r>
              <a:rPr lang="ru-RU" sz="2000" b="1" dirty="0">
                <a:solidFill>
                  <a:srgbClr val="496DA7"/>
                </a:solidFill>
                <a:latin typeface="Cambria" panose="02040503050406030204" pitchFamily="18" charset="0"/>
                <a:ea typeface="+mn-ea"/>
              </a:rPr>
              <a:t>Черно-белые бланки: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496DA7"/>
                </a:solidFill>
                <a:latin typeface="Cambria" panose="02040503050406030204" pitchFamily="18" charset="0"/>
                <a:ea typeface="+mn-ea"/>
              </a:rPr>
              <a:t>бланк регистрации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altLang="ru-RU" sz="2000" b="1" dirty="0">
                <a:solidFill>
                  <a:srgbClr val="496DA7"/>
                </a:solidFill>
                <a:latin typeface="Cambria" panose="02040503050406030204" pitchFamily="18" charset="0"/>
                <a:ea typeface="+mn-ea"/>
              </a:rPr>
              <a:t>бланк ответов № 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altLang="ru-RU" sz="2000" b="1" dirty="0">
                <a:solidFill>
                  <a:srgbClr val="0060A8"/>
                </a:solidFill>
                <a:latin typeface="Cambria" panose="02040503050406030204" pitchFamily="18" charset="0"/>
                <a:ea typeface="+mn-ea"/>
              </a:rPr>
              <a:t>бланк ответов № 2 лист 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altLang="ru-RU" sz="2000" b="1" dirty="0">
                <a:solidFill>
                  <a:srgbClr val="0060A8"/>
                </a:solidFill>
                <a:latin typeface="Cambria" panose="02040503050406030204" pitchFamily="18" charset="0"/>
                <a:ea typeface="+mn-ea"/>
              </a:rPr>
              <a:t>бланк ответов № 2 лист 2</a:t>
            </a:r>
          </a:p>
          <a:p>
            <a:pPr marL="0" indent="0"/>
            <a:r>
              <a:rPr lang="ru-RU" altLang="ru-RU" sz="2000" b="1" dirty="0">
                <a:solidFill>
                  <a:srgbClr val="496DA7"/>
                </a:solidFill>
                <a:latin typeface="Cambria" panose="02040503050406030204" pitchFamily="18" charset="0"/>
                <a:ea typeface="+mn-ea"/>
              </a:rPr>
              <a:t>КИМ</a:t>
            </a:r>
          </a:p>
          <a:p>
            <a:pPr marL="0" indent="0"/>
            <a:r>
              <a:rPr lang="ru-RU" altLang="ru-RU" sz="2000" b="1" dirty="0">
                <a:solidFill>
                  <a:srgbClr val="496DA7"/>
                </a:solidFill>
                <a:latin typeface="Cambria" panose="02040503050406030204" pitchFamily="18" charset="0"/>
                <a:ea typeface="+mn-ea"/>
              </a:rPr>
              <a:t>Контрольный лист</a:t>
            </a:r>
          </a:p>
        </p:txBody>
      </p:sp>
      <p:pic>
        <p:nvPicPr>
          <p:cNvPr id="13" name="Picture 3" descr="E:\Презентации\2008\13-14 марта\RUS_01_2007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0765" y="3810510"/>
            <a:ext cx="3581487" cy="25619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145316" y="4362176"/>
            <a:ext cx="1745881" cy="23319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19917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8415" y="624110"/>
            <a:ext cx="9736197" cy="971777"/>
          </a:xfrm>
        </p:spPr>
        <p:txBody>
          <a:bodyPr/>
          <a:lstStyle/>
          <a:p>
            <a:r>
              <a:rPr lang="ru-RU" b="1" dirty="0"/>
              <a:t>Инструктаж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41898" y="1616014"/>
            <a:ext cx="9703429" cy="4793411"/>
          </a:xfrm>
        </p:spPr>
        <p:txBody>
          <a:bodyPr>
            <a:normAutofit lnSpcReduction="10000"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ВНИМАНИЕ!  </a:t>
            </a:r>
            <a:endParaRPr lang="ru-RU" sz="28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2800" b="1" dirty="0">
                <a:solidFill>
                  <a:schemeClr val="tx1"/>
                </a:solidFill>
              </a:rPr>
              <a:t>Во избежание позднего обнаружения брака в бланках регистрации и бланках ответов попросите участников экзамена очень внимательно проверить полные комплекты ЭМ: </a:t>
            </a:r>
          </a:p>
          <a:p>
            <a:r>
              <a:rPr lang="ru-RU" sz="2800" b="1" dirty="0">
                <a:solidFill>
                  <a:schemeClr val="tx1"/>
                </a:solidFill>
              </a:rPr>
              <a:t>целостность </a:t>
            </a:r>
            <a:r>
              <a:rPr lang="en-US" sz="2800" b="1" dirty="0">
                <a:solidFill>
                  <a:schemeClr val="tx1"/>
                </a:solidFill>
              </a:rPr>
              <a:t>QR-</a:t>
            </a:r>
            <a:r>
              <a:rPr lang="ru-RU" sz="2800" b="1" dirty="0">
                <a:solidFill>
                  <a:schemeClr val="tx1"/>
                </a:solidFill>
              </a:rPr>
              <a:t>кодов (без видимых пропусков и лишних линий),  </a:t>
            </a:r>
          </a:p>
          <a:p>
            <a:r>
              <a:rPr lang="ru-RU" sz="2800" b="1" dirty="0">
                <a:solidFill>
                  <a:schemeClr val="tx1"/>
                </a:solidFill>
              </a:rPr>
              <a:t>целостность печати реперных точек в углах бланков,</a:t>
            </a:r>
          </a:p>
          <a:p>
            <a:r>
              <a:rPr lang="ru-RU" sz="2800" b="1" dirty="0">
                <a:solidFill>
                  <a:schemeClr val="tx1"/>
                </a:solidFill>
              </a:rPr>
              <a:t>отсутствие </a:t>
            </a:r>
            <a:r>
              <a:rPr lang="ru-RU" sz="2800" b="1" dirty="0" err="1">
                <a:solidFill>
                  <a:schemeClr val="tx1"/>
                </a:solidFill>
              </a:rPr>
              <a:t>заминов</a:t>
            </a:r>
            <a:r>
              <a:rPr lang="ru-RU" sz="2800" b="1" dirty="0">
                <a:solidFill>
                  <a:schemeClr val="tx1"/>
                </a:solidFill>
              </a:rPr>
              <a:t> на бланках ответов.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1848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D6C25A2-A3C2-9944-E814-CB70A64109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8300" y="512617"/>
            <a:ext cx="9677400" cy="5867401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rgbClr val="FF0000"/>
                </a:solidFill>
              </a:rPr>
              <a:t>В случае обнаружения участником экзамена брака или некомплектности ЭМ: </a:t>
            </a:r>
          </a:p>
          <a:p>
            <a:pPr marL="0" indent="0">
              <a:buNone/>
            </a:pPr>
            <a:r>
              <a:rPr lang="ru-RU" sz="2000" b="1" dirty="0"/>
              <a:t>- организатор, ответственный за проверку качества ЭМ, изымает некачественный или некомплектный экземпляр ЭМ и приглашает члена ГЭК для выполнения дополнительной печати ЭМ; </a:t>
            </a:r>
          </a:p>
          <a:p>
            <a:pPr marL="0" indent="0">
              <a:buNone/>
            </a:pPr>
            <a:r>
              <a:rPr lang="ru-RU" sz="2000" b="1" dirty="0"/>
              <a:t>- организатор, ответственный за печать ЭМ, средствами станции организатора бракует комплект, соответствующий номеру бланка регистрации изъятого некачественного или некомплектного экземпляра ЭМ, и переходит к дополнительной печати ЭМ нового полного комплекта ЭМ. </a:t>
            </a:r>
          </a:p>
          <a:p>
            <a:pPr marL="0" indent="0">
              <a:buNone/>
            </a:pPr>
            <a:r>
              <a:rPr lang="ru-RU" sz="2000" b="1" dirty="0"/>
              <a:t>Организатор, ответственный за печать ЭМ, приглашает члена ГЭК активировать процедуру дополнительной печати с помощью токена члена ГЭК. </a:t>
            </a:r>
          </a:p>
          <a:p>
            <a:pPr marL="0" indent="0">
              <a:buNone/>
            </a:pPr>
            <a:r>
              <a:rPr lang="ru-RU" sz="2000" b="1" dirty="0"/>
              <a:t>Аналогичная замена производится в случае порчи ЭМ участником экзамена или опоздания участника.</a:t>
            </a:r>
          </a:p>
          <a:p>
            <a:pPr marL="0" indent="0">
              <a:buNone/>
            </a:pPr>
            <a:r>
              <a:rPr lang="ru-RU" sz="2000" b="1" dirty="0">
                <a:solidFill>
                  <a:srgbClr val="FF0000"/>
                </a:solidFill>
              </a:rPr>
              <a:t>Замена комплекта ЭМ производится полностью, включая КИМ.</a:t>
            </a:r>
          </a:p>
        </p:txBody>
      </p:sp>
    </p:spTree>
    <p:extLst>
      <p:ext uri="{BB962C8B-B14F-4D97-AF65-F5344CB8AC3E}">
        <p14:creationId xmlns:p14="http://schemas.microsoft.com/office/powerpoint/2010/main" val="31087055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6611" y="1"/>
            <a:ext cx="4701397" cy="6498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73850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003"/>
          <a:stretch/>
        </p:blipFill>
        <p:spPr bwMode="auto">
          <a:xfrm>
            <a:off x="815414" y="0"/>
            <a:ext cx="10526161" cy="6584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Прямая со стрелкой 2"/>
          <p:cNvCxnSpPr/>
          <p:nvPr/>
        </p:nvCxnSpPr>
        <p:spPr>
          <a:xfrm flipH="1">
            <a:off x="10128449" y="1556792"/>
            <a:ext cx="1213127" cy="93610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10608501" y="980728"/>
            <a:ext cx="1440160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FF0000"/>
                </a:solidFill>
              </a:rPr>
              <a:t>Не заполняем</a:t>
            </a:r>
          </a:p>
        </p:txBody>
      </p:sp>
    </p:spTree>
    <p:extLst>
      <p:ext uri="{BB962C8B-B14F-4D97-AF65-F5344CB8AC3E}">
        <p14:creationId xmlns:p14="http://schemas.microsoft.com/office/powerpoint/2010/main" val="37559234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952" y="836712"/>
            <a:ext cx="11015745" cy="4864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Прямая со стрелкой 2"/>
          <p:cNvCxnSpPr/>
          <p:nvPr/>
        </p:nvCxnSpPr>
        <p:spPr>
          <a:xfrm flipV="1">
            <a:off x="4079775" y="5354923"/>
            <a:ext cx="1339903" cy="327578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1202115" y="5700794"/>
            <a:ext cx="7296811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Заполняется только по указанию члена ГЭК</a:t>
            </a:r>
          </a:p>
        </p:txBody>
      </p:sp>
    </p:spTree>
    <p:extLst>
      <p:ext uri="{BB962C8B-B14F-4D97-AF65-F5344CB8AC3E}">
        <p14:creationId xmlns:p14="http://schemas.microsoft.com/office/powerpoint/2010/main" val="22951002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54175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Прибытие в пункт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65860" y="1451610"/>
            <a:ext cx="10338752" cy="5166360"/>
          </a:xfrm>
        </p:spPr>
        <p:txBody>
          <a:bodyPr>
            <a:normAutofit/>
          </a:bodyPr>
          <a:lstStyle/>
          <a:p>
            <a:r>
              <a:rPr lang="ru-RU" sz="3200" b="1" dirty="0"/>
              <a:t>Прибыть в ППЭ в 07.45.</a:t>
            </a:r>
          </a:p>
          <a:p>
            <a:r>
              <a:rPr lang="ru-RU" sz="3200" b="1" dirty="0"/>
              <a:t>Все вещи оставить в подготовленном для этого помещении (с собой паспорт без обложки, очки без футляра, вода в прозрачной бутылке, не в термосе)</a:t>
            </a:r>
          </a:p>
          <a:p>
            <a:r>
              <a:rPr lang="ru-RU" sz="3200" b="1" dirty="0"/>
              <a:t>Расписаться в журналах инструктажей </a:t>
            </a:r>
          </a:p>
          <a:p>
            <a:r>
              <a:rPr lang="ru-RU" sz="3200" b="1" dirty="0"/>
              <a:t>Вход в ППЭ в 08.00. Расписаться в форме ППЭ-07, подтвердив свое присутствие</a:t>
            </a:r>
          </a:p>
        </p:txBody>
      </p:sp>
    </p:spTree>
    <p:extLst>
      <p:ext uri="{BB962C8B-B14F-4D97-AF65-F5344CB8AC3E}">
        <p14:creationId xmlns:p14="http://schemas.microsoft.com/office/powerpoint/2010/main" val="455500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5941" y="624110"/>
            <a:ext cx="9698672" cy="724630"/>
          </a:xfrm>
        </p:spPr>
        <p:txBody>
          <a:bodyPr/>
          <a:lstStyle/>
          <a:p>
            <a:r>
              <a:rPr lang="ru-RU" b="1" dirty="0"/>
              <a:t>Нештатные ситуации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5840" y="1348740"/>
            <a:ext cx="10498772" cy="52235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>
                <a:solidFill>
                  <a:schemeClr val="tx1"/>
                </a:solidFill>
              </a:rPr>
              <a:t>Замена станции организатора</a:t>
            </a:r>
          </a:p>
          <a:p>
            <a:pPr>
              <a:buFontTx/>
              <a:buChar char="-"/>
            </a:pPr>
            <a:r>
              <a:rPr lang="ru-RU" sz="2400" b="1" dirty="0">
                <a:solidFill>
                  <a:schemeClr val="tx1"/>
                </a:solidFill>
              </a:rPr>
              <a:t>При выходе из строя станции организатора пригласить технического специалиста и члена ГЭК, сообщить, сколько комплектов ЭМ осталось нераспечатанными.</a:t>
            </a:r>
          </a:p>
          <a:p>
            <a:pPr>
              <a:buFontTx/>
              <a:buChar char="-"/>
            </a:pPr>
            <a:r>
              <a:rPr lang="ru-RU" sz="2400" b="1" dirty="0">
                <a:solidFill>
                  <a:schemeClr val="tx1"/>
                </a:solidFill>
              </a:rPr>
              <a:t>Вышедшую из строя станцию организатора отставить в сторону, в зоне видимости камер и не убирать до завершения экзамена.</a:t>
            </a:r>
          </a:p>
          <a:p>
            <a:pPr>
              <a:buFontTx/>
              <a:buChar char="-"/>
            </a:pPr>
            <a:r>
              <a:rPr lang="ru-RU" sz="2400" b="1" dirty="0">
                <a:solidFill>
                  <a:schemeClr val="tx1"/>
                </a:solidFill>
              </a:rPr>
              <a:t>После получения резервного ключа в штабе ППЭ и активации </a:t>
            </a:r>
            <a:r>
              <a:rPr lang="ru-RU" sz="2400" b="1" dirty="0" err="1">
                <a:solidFill>
                  <a:schemeClr val="tx1"/>
                </a:solidFill>
              </a:rPr>
              <a:t>токена</a:t>
            </a:r>
            <a:r>
              <a:rPr lang="ru-RU" sz="2400" b="1" dirty="0">
                <a:solidFill>
                  <a:schemeClr val="tx1"/>
                </a:solidFill>
              </a:rPr>
              <a:t> члена ГЭК на новой станции организатора ввести количество оставшихся для распечатки комплектов.</a:t>
            </a:r>
          </a:p>
          <a:p>
            <a:pPr>
              <a:buFontTx/>
              <a:buChar char="-"/>
            </a:pPr>
            <a:r>
              <a:rPr lang="ru-RU" sz="2400" b="1" dirty="0">
                <a:solidFill>
                  <a:schemeClr val="tx1"/>
                </a:solidFill>
              </a:rPr>
              <a:t>Распечатать комплекты, действуя в обычном порядке.</a:t>
            </a:r>
          </a:p>
          <a:p>
            <a:pPr>
              <a:buFontTx/>
              <a:buChar char="-"/>
            </a:pPr>
            <a:endParaRPr lang="ru-RU" sz="2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0931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4075" y="624110"/>
            <a:ext cx="9520537" cy="954524"/>
          </a:xfrm>
        </p:spPr>
        <p:txBody>
          <a:bodyPr/>
          <a:lstStyle/>
          <a:p>
            <a:r>
              <a:rPr lang="ru-RU" b="1" dirty="0"/>
              <a:t>Нештатные ситуации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9676" y="1521125"/>
            <a:ext cx="10452189" cy="50263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/>
              <a:t>Замятие листа в принтере</a:t>
            </a:r>
          </a:p>
          <a:p>
            <a:r>
              <a:rPr lang="ru-RU" sz="2800" b="1" dirty="0"/>
              <a:t>Пригласить технического специалиста.</a:t>
            </a:r>
          </a:p>
          <a:p>
            <a:r>
              <a:rPr lang="ru-RU" sz="2800" b="1" dirty="0"/>
              <a:t>После устранения замятия станция организатора сама напечатает тот же самый комплект. Во избежание дублирования сразу отложить весь комплект на стол организатора и отметить его как некорректно распечатанный.</a:t>
            </a:r>
          </a:p>
          <a:p>
            <a:r>
              <a:rPr lang="ru-RU" sz="2800" b="1" dirty="0"/>
              <a:t>Продолжить печать.</a:t>
            </a:r>
          </a:p>
        </p:txBody>
      </p:sp>
    </p:spTree>
    <p:extLst>
      <p:ext uri="{BB962C8B-B14F-4D97-AF65-F5344CB8AC3E}">
        <p14:creationId xmlns:p14="http://schemas.microsoft.com/office/powerpoint/2010/main" val="14204728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9427110B-8BCB-8391-8949-D83CA67EC2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A979062-944E-438D-3979-4E32B5DDD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4075" y="624110"/>
            <a:ext cx="9520537" cy="954524"/>
          </a:xfrm>
        </p:spPr>
        <p:txBody>
          <a:bodyPr/>
          <a:lstStyle/>
          <a:p>
            <a:r>
              <a:rPr lang="ru-RU" b="1" dirty="0"/>
              <a:t>Нештатные ситуации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6FDCA0F-9936-A721-4D1A-CA95224D6C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1474725"/>
            <a:ext cx="10898410" cy="502632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2800" b="1" dirty="0">
                <a:solidFill>
                  <a:srgbClr val="FF0000"/>
                </a:solidFill>
              </a:rPr>
              <a:t>В случае нарушения требований Порядка </a:t>
            </a:r>
          </a:p>
          <a:p>
            <a:pPr marL="0" indent="0">
              <a:buNone/>
            </a:pPr>
            <a:r>
              <a:rPr lang="ru-RU" sz="2800" b="1" dirty="0">
                <a:solidFill>
                  <a:srgbClr val="FF0000"/>
                </a:solidFill>
              </a:rPr>
              <a:t>сообщить через организатора вне аудитории о нарушении члену ГЭК и (или) руководителю ППЭ; </a:t>
            </a:r>
          </a:p>
          <a:p>
            <a:pPr marL="0" indent="0">
              <a:buNone/>
            </a:pPr>
            <a:r>
              <a:rPr lang="ru-RU" sz="2800" b="1" dirty="0"/>
              <a:t>при установлении фактов нарушения Порядка совместно с членом ГЭК, руководителем ППЭ составить акт об удалении из ППЭ в двух экземплярах в Штабе ППЭ по форме ППЭ-21 «Акт об удалении участника экзамена из ППЭ» (с приложениями) в зоне видимости камер видеонаблюдения; </a:t>
            </a:r>
          </a:p>
          <a:p>
            <a:pPr marL="0" indent="0">
              <a:buNone/>
            </a:pPr>
            <a:r>
              <a:rPr lang="ru-RU" sz="2800" b="1" dirty="0"/>
              <a:t>составить пояснительную записку с указанием конкретных обстоятельств нарушения требований Порядка, даты, времени нарушения требований Порядка по форме ППЭ-21-П3; </a:t>
            </a:r>
          </a:p>
          <a:p>
            <a:pPr marL="0" indent="0">
              <a:buNone/>
            </a:pPr>
            <a:r>
              <a:rPr lang="ru-RU" sz="2800" b="1" dirty="0"/>
              <a:t>в случае удаления участника экзамена: поставить в соответствующем поле бланка участника экзамена, нарушившего Порядок, необходимую отметку; </a:t>
            </a:r>
          </a:p>
          <a:p>
            <a:pPr marL="0" indent="0">
              <a:buNone/>
            </a:pPr>
            <a:r>
              <a:rPr lang="ru-RU" sz="2800" b="1" dirty="0"/>
              <a:t>в аудитории ППЭ внести соответствующую запись в форму ППЭ-05-02</a:t>
            </a:r>
          </a:p>
        </p:txBody>
      </p:sp>
    </p:spTree>
    <p:extLst>
      <p:ext uri="{BB962C8B-B14F-4D97-AF65-F5344CB8AC3E}">
        <p14:creationId xmlns:p14="http://schemas.microsoft.com/office/powerpoint/2010/main" val="39146037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6084" y="612079"/>
            <a:ext cx="10635916" cy="783585"/>
          </a:xfrm>
        </p:spPr>
        <p:txBody>
          <a:bodyPr/>
          <a:lstStyle/>
          <a:p>
            <a:r>
              <a:rPr lang="ru-RU" b="1" dirty="0"/>
              <a:t>Действия организатора во время экзамена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94410" y="1503947"/>
            <a:ext cx="10510202" cy="5091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/>
              <a:t>В аудитории одновременно находятся два организатора!</a:t>
            </a:r>
          </a:p>
          <a:p>
            <a:pPr marL="0" indent="0">
              <a:buNone/>
            </a:pPr>
            <a:r>
              <a:rPr lang="ru-RU" sz="2000" b="1" dirty="0"/>
              <a:t>Организатор в аудитории должен:</a:t>
            </a:r>
          </a:p>
          <a:p>
            <a:pPr>
              <a:buFontTx/>
              <a:buChar char="-"/>
            </a:pPr>
            <a:r>
              <a:rPr lang="ru-RU" sz="2000" b="1" dirty="0"/>
              <a:t>следить за порядком в аудитории, не допускать разговоров, обмена любыми материалами, демонстрации своих материалов другому участнику,</a:t>
            </a:r>
          </a:p>
          <a:p>
            <a:pPr>
              <a:buFontTx/>
              <a:buChar char="-"/>
            </a:pPr>
            <a:r>
              <a:rPr lang="ru-RU" sz="2000" b="1" dirty="0"/>
              <a:t>не допускать наличия запрещенных средств,</a:t>
            </a:r>
          </a:p>
          <a:p>
            <a:pPr>
              <a:buFontTx/>
              <a:buChar char="-"/>
            </a:pPr>
            <a:r>
              <a:rPr lang="ru-RU" sz="2000" b="1" dirty="0"/>
              <a:t>не допускать переписывания участниками заданий КИМ в черновики или на руки,</a:t>
            </a:r>
          </a:p>
          <a:p>
            <a:pPr>
              <a:buFontTx/>
              <a:buChar char="-"/>
            </a:pPr>
            <a:r>
              <a:rPr lang="ru-RU" sz="2000" b="1" dirty="0"/>
              <a:t>не допускать произвольного выхода участников из аудитории,</a:t>
            </a:r>
          </a:p>
          <a:p>
            <a:pPr>
              <a:buFontTx/>
              <a:buChar char="-"/>
            </a:pPr>
            <a:r>
              <a:rPr lang="ru-RU" sz="2000" b="1" dirty="0"/>
              <a:t>не допускать выноса из аудитории черновиков, ЭМ и </a:t>
            </a:r>
            <a:r>
              <a:rPr lang="ru-RU" sz="2000" b="1" dirty="0" err="1"/>
              <a:t>др</a:t>
            </a:r>
            <a:r>
              <a:rPr lang="ru-RU" sz="2000" b="1" dirty="0"/>
              <a:t>,</a:t>
            </a:r>
          </a:p>
          <a:p>
            <a:pPr>
              <a:buFontTx/>
              <a:buChar char="-"/>
            </a:pPr>
            <a:r>
              <a:rPr lang="ru-RU" sz="2000" b="1" dirty="0"/>
              <a:t>следить за состоянием участников экзамена.</a:t>
            </a:r>
          </a:p>
          <a:p>
            <a:pPr marL="0" indent="0">
              <a:buNone/>
            </a:pPr>
            <a:r>
              <a:rPr lang="ru-RU" sz="2000" b="1" dirty="0"/>
              <a:t>В случае предъявления претензии участником по содержанию задания КИМ зафиксировать в свободной форме суть претензии в служебной записке</a:t>
            </a:r>
          </a:p>
        </p:txBody>
      </p:sp>
    </p:spTree>
    <p:extLst>
      <p:ext uri="{BB962C8B-B14F-4D97-AF65-F5344CB8AC3E}">
        <p14:creationId xmlns:p14="http://schemas.microsoft.com/office/powerpoint/2010/main" val="2664177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32547" y="563952"/>
            <a:ext cx="9591591" cy="1238969"/>
          </a:xfrm>
        </p:spPr>
        <p:txBody>
          <a:bodyPr>
            <a:normAutofit/>
          </a:bodyPr>
          <a:lstStyle/>
          <a:p>
            <a:r>
              <a:rPr lang="ru-RU" b="1" dirty="0"/>
              <a:t>Выход участника в медпункт, в туалетную комнату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4169" y="1801559"/>
            <a:ext cx="11285621" cy="4771770"/>
          </a:xfrm>
        </p:spPr>
        <p:txBody>
          <a:bodyPr>
            <a:normAutofit/>
          </a:bodyPr>
          <a:lstStyle/>
          <a:p>
            <a:r>
              <a:rPr lang="ru-RU" sz="2400" b="1" dirty="0"/>
              <a:t>В случае выхода в туалетную комнату или медкабинет:</a:t>
            </a:r>
          </a:p>
          <a:p>
            <a:pPr>
              <a:buFontTx/>
              <a:buChar char="-"/>
            </a:pPr>
            <a:r>
              <a:rPr lang="ru-RU" sz="2400" b="1" dirty="0"/>
              <a:t>проверить комплектность ЭМ на рабочем столе: БР, БО №1-2, ДБО, черновики, все листы КИМ (</a:t>
            </a:r>
            <a:r>
              <a:rPr lang="ru-RU" sz="2400" b="1" dirty="0">
                <a:solidFill>
                  <a:srgbClr val="FF0000"/>
                </a:solidFill>
              </a:rPr>
              <a:t>ПЕРЕСЧИТАТЬ</a:t>
            </a:r>
            <a:r>
              <a:rPr lang="ru-RU" sz="2400" b="1" dirty="0"/>
              <a:t>), </a:t>
            </a:r>
          </a:p>
          <a:p>
            <a:pPr>
              <a:buFontTx/>
              <a:buChar char="-"/>
            </a:pPr>
            <a:r>
              <a:rPr lang="ru-RU" sz="2400" b="1" dirty="0"/>
              <a:t>убедиться, что организатор вне аудитории готов принять ребенка,</a:t>
            </a:r>
          </a:p>
          <a:p>
            <a:pPr>
              <a:buFontTx/>
              <a:buChar char="-"/>
            </a:pPr>
            <a:r>
              <a:rPr lang="ru-RU" sz="2400" b="1" dirty="0"/>
              <a:t>внести в форму ППЭ-12-04-МАШ фамилию и инициалы участника, номер его БР и время выхода из аудитории,</a:t>
            </a:r>
          </a:p>
          <a:p>
            <a:pPr>
              <a:buFontTx/>
              <a:buChar char="-"/>
            </a:pPr>
            <a:r>
              <a:rPr lang="ru-RU" sz="2400" b="1" dirty="0"/>
              <a:t>при возвращении участника зафиксировать время возвращения,</a:t>
            </a:r>
          </a:p>
          <a:p>
            <a:pPr>
              <a:buFontTx/>
              <a:buChar char="-"/>
            </a:pPr>
            <a:r>
              <a:rPr lang="ru-RU" sz="2400" b="1" dirty="0"/>
              <a:t>в форме 12-04-МАШ участник фиксируется столько раз, сколько раз он выходил из аудитории.</a:t>
            </a:r>
          </a:p>
          <a:p>
            <a:pPr>
              <a:buFontTx/>
              <a:buChar char="-"/>
            </a:pPr>
            <a:endParaRPr lang="ru-RU" sz="2000" b="1" dirty="0"/>
          </a:p>
          <a:p>
            <a:pPr marL="0" indent="0">
              <a:buNone/>
            </a:pP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9860377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ChangeAspect="1"/>
          </p:cNvGraphicFramePr>
          <p:nvPr/>
        </p:nvGraphicFramePr>
        <p:xfrm>
          <a:off x="815413" y="1484784"/>
          <a:ext cx="6769100" cy="487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Acrobat Document" r:id="rId3" imgW="5076608" imgH="4876740" progId="AcroExch.Document.DC">
                  <p:embed/>
                </p:oleObj>
              </mc:Choice>
              <mc:Fallback>
                <p:oleObj name="Acrobat Document" r:id="rId3" imgW="5076608" imgH="487674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15413" y="1484784"/>
                        <a:ext cx="6769100" cy="4876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7925894" y="1484785"/>
            <a:ext cx="29706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496DA7"/>
                </a:solidFill>
                <a:latin typeface="Cambria" panose="02040503050406030204" pitchFamily="18" charset="0"/>
              </a:rPr>
              <a:t>Машиночитаемая форма</a:t>
            </a:r>
          </a:p>
          <a:p>
            <a:r>
              <a:rPr lang="ru-RU" b="1" dirty="0">
                <a:solidFill>
                  <a:srgbClr val="496DA7"/>
                </a:solidFill>
                <a:latin typeface="Cambria" panose="02040503050406030204" pitchFamily="18" charset="0"/>
              </a:rPr>
              <a:t>12-04-МАШ</a:t>
            </a:r>
            <a:endParaRPr lang="ru-RU" b="1" dirty="0"/>
          </a:p>
        </p:txBody>
      </p:sp>
      <p:sp>
        <p:nvSpPr>
          <p:cNvPr id="7" name="Овал 6"/>
          <p:cNvSpPr/>
          <p:nvPr/>
        </p:nvSpPr>
        <p:spPr>
          <a:xfrm>
            <a:off x="6096000" y="2420888"/>
            <a:ext cx="1344149" cy="36004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940284" y="2348880"/>
            <a:ext cx="410837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496DA7"/>
                </a:solidFill>
                <a:latin typeface="Cambria" panose="02040503050406030204" pitchFamily="18" charset="0"/>
              </a:rPr>
              <a:t>Обязательно </a:t>
            </a:r>
            <a:r>
              <a:rPr lang="ru-RU" b="1" dirty="0">
                <a:solidFill>
                  <a:srgbClr val="C00000"/>
                </a:solidFill>
                <a:latin typeface="Cambria" panose="02040503050406030204" pitchFamily="18" charset="0"/>
              </a:rPr>
              <a:t>заполнить</a:t>
            </a:r>
            <a:r>
              <a:rPr lang="ru-RU" b="1" dirty="0">
                <a:solidFill>
                  <a:srgbClr val="496DA7"/>
                </a:solidFill>
                <a:latin typeface="Cambria" panose="02040503050406030204" pitchFamily="18" charset="0"/>
              </a:rPr>
              <a:t> номер страницы!</a:t>
            </a:r>
          </a:p>
          <a:p>
            <a:endParaRPr lang="ru-RU" b="1" dirty="0">
              <a:solidFill>
                <a:srgbClr val="496DA7"/>
              </a:solidFill>
              <a:latin typeface="Cambria" panose="02040503050406030204" pitchFamily="18" charset="0"/>
            </a:endParaRPr>
          </a:p>
          <a:p>
            <a:endParaRPr lang="ru-RU" b="1" dirty="0">
              <a:solidFill>
                <a:srgbClr val="496DA7"/>
              </a:solidFill>
              <a:latin typeface="Cambria" panose="02040503050406030204" pitchFamily="18" charset="0"/>
            </a:endParaRPr>
          </a:p>
          <a:p>
            <a:r>
              <a:rPr lang="ru-RU" b="1" dirty="0">
                <a:solidFill>
                  <a:srgbClr val="C00000"/>
                </a:solidFill>
                <a:latin typeface="Cambria" panose="02040503050406030204" pitchFamily="18" charset="0"/>
              </a:rPr>
              <a:t>НЕЛЬЗЯ</a:t>
            </a:r>
            <a:r>
              <a:rPr lang="ru-RU" b="1" dirty="0">
                <a:solidFill>
                  <a:srgbClr val="496DA7"/>
                </a:solidFill>
                <a:latin typeface="Cambria" panose="02040503050406030204" pitchFamily="18" charset="0"/>
              </a:rPr>
              <a:t> </a:t>
            </a:r>
            <a:endParaRPr lang="en-US" b="1" dirty="0">
              <a:solidFill>
                <a:srgbClr val="496DA7"/>
              </a:solidFill>
              <a:latin typeface="Cambria" panose="02040503050406030204" pitchFamily="18" charset="0"/>
            </a:endParaRPr>
          </a:p>
          <a:p>
            <a:r>
              <a:rPr lang="ru-RU" b="1" dirty="0">
                <a:solidFill>
                  <a:srgbClr val="496DA7"/>
                </a:solidFill>
                <a:latin typeface="Cambria" panose="02040503050406030204" pitchFamily="18" charset="0"/>
              </a:rPr>
              <a:t>ставить прочерк </a:t>
            </a:r>
            <a:r>
              <a:rPr lang="en-US" b="1" dirty="0">
                <a:solidFill>
                  <a:srgbClr val="C00000"/>
                </a:solidFill>
                <a:latin typeface="Cambria" panose="02040503050406030204" pitchFamily="18" charset="0"/>
              </a:rPr>
              <a:t>Z</a:t>
            </a:r>
            <a:r>
              <a:rPr lang="ru-RU" b="1" dirty="0">
                <a:solidFill>
                  <a:srgbClr val="496DA7"/>
                </a:solidFill>
                <a:latin typeface="Cambria" panose="02040503050406030204" pitchFamily="18" charset="0"/>
              </a:rPr>
              <a:t> на незаполненных строках формы</a:t>
            </a:r>
          </a:p>
        </p:txBody>
      </p:sp>
      <p:cxnSp>
        <p:nvCxnSpPr>
          <p:cNvPr id="11" name="Прямая со стрелкой 10"/>
          <p:cNvCxnSpPr>
            <a:endCxn id="7" idx="6"/>
          </p:cNvCxnSpPr>
          <p:nvPr/>
        </p:nvCxnSpPr>
        <p:spPr>
          <a:xfrm flipH="1" flipV="1">
            <a:off x="7440149" y="2600908"/>
            <a:ext cx="665147" cy="108012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>
            <a:off x="4199964" y="3757303"/>
            <a:ext cx="3740321" cy="1088252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91517" y="2600908"/>
            <a:ext cx="4632343" cy="16312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39639D">
                    <a:lumMod val="75000"/>
                  </a:srgbClr>
                </a:solidFill>
                <a:latin typeface="Cambria" panose="02040503050406030204" pitchFamily="18" charset="0"/>
              </a:rPr>
              <a:t>Каждый выход участника фиксируется в ведомости ППЭ-12-04МАШ  </a:t>
            </a:r>
          </a:p>
          <a:p>
            <a:r>
              <a:rPr lang="ru-RU" sz="2000" b="1" dirty="0">
                <a:solidFill>
                  <a:srgbClr val="39639D">
                    <a:lumMod val="75000"/>
                  </a:srgbClr>
                </a:solidFill>
                <a:latin typeface="Cambria" panose="02040503050406030204" pitchFamily="18" charset="0"/>
              </a:rPr>
              <a:t>(каждый выход – новая строка при заполнении формы ППЭ-12-04)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7524747" y="5196850"/>
            <a:ext cx="43620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latin typeface="Cambria" panose="02040503050406030204" pitchFamily="18" charset="0"/>
              </a:rPr>
              <a:t>ФОРМА ЗАПОЛНЯЕТСЯ ЧЕРНОЙ ГЕЛЕВОЙ РУЧКОЙ.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983766" y="429169"/>
            <a:ext cx="8485644" cy="65571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Cambria" panose="02040503050406030204" pitchFamily="18" charset="0"/>
              </a:rPr>
              <a:t>При выходе участника из аудитории организаторы должны проверить комплектность оставленных на рабочем столе участником ЕГЭ ЭМ и черновиков, заполнить форму ППЭ-12-04МАШ</a:t>
            </a:r>
          </a:p>
        </p:txBody>
      </p:sp>
    </p:spTree>
    <p:extLst>
      <p:ext uri="{BB962C8B-B14F-4D97-AF65-F5344CB8AC3E}">
        <p14:creationId xmlns:p14="http://schemas.microsoft.com/office/powerpoint/2010/main" val="15549153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325" y="15915"/>
            <a:ext cx="4718650" cy="65309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72398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32547" y="563952"/>
            <a:ext cx="9591591" cy="1238969"/>
          </a:xfrm>
        </p:spPr>
        <p:txBody>
          <a:bodyPr>
            <a:normAutofit/>
          </a:bodyPr>
          <a:lstStyle/>
          <a:p>
            <a:r>
              <a:rPr lang="ru-RU" b="1" dirty="0"/>
              <a:t>Выдача ДБО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4169" y="1194955"/>
            <a:ext cx="11285621" cy="537837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2400" b="1" dirty="0">
                <a:solidFill>
                  <a:srgbClr val="FF0000"/>
                </a:solidFill>
              </a:rPr>
              <a:t>В случае нехватки места в бланке ответов: </a:t>
            </a:r>
          </a:p>
          <a:p>
            <a:pPr marL="0" indent="0">
              <a:buNone/>
            </a:pPr>
            <a:r>
              <a:rPr lang="ru-RU" sz="2400" b="1" dirty="0"/>
              <a:t>- убедиться, что оба листа бланка ответов № 2 (лист 1 и лист 2) полностью заполнены; </a:t>
            </a:r>
          </a:p>
          <a:p>
            <a:pPr marL="0" indent="0">
              <a:buNone/>
            </a:pPr>
            <a:r>
              <a:rPr lang="ru-RU" sz="2400" b="1" dirty="0"/>
              <a:t>- подготовить к выдаче ДБО № 2; </a:t>
            </a:r>
          </a:p>
          <a:p>
            <a:pPr marL="0" indent="0">
              <a:buNone/>
            </a:pPr>
            <a:r>
              <a:rPr lang="ru-RU" sz="2400" b="1" dirty="0"/>
              <a:t>- прописать номера выданных ДБО № 2 в форме ППЭ-12-03; </a:t>
            </a:r>
          </a:p>
          <a:p>
            <a:pPr marL="0" indent="0">
              <a:buNone/>
            </a:pPr>
            <a:r>
              <a:rPr lang="ru-RU" sz="2400" b="1" dirty="0"/>
              <a:t>- в поле «Дополнительный бланк ответов № 2» бланка ответов № 2 лист 2 внести цифровое значение штрихкода ДБО № 2 (расположенное под штрихкодом ДБО № 2), который выдается участнику экзамена для заполнения;</a:t>
            </a:r>
          </a:p>
          <a:p>
            <a:pPr marL="0" indent="0">
              <a:buNone/>
            </a:pPr>
            <a:r>
              <a:rPr lang="ru-RU" sz="2400" b="1" dirty="0"/>
              <a:t>- в поле «Лист» при выдаче ДБО № 2 внести порядковый номер листа работы участника экзамена;</a:t>
            </a:r>
          </a:p>
          <a:p>
            <a:pPr marL="0" indent="0">
              <a:buNone/>
            </a:pPr>
            <a:r>
              <a:rPr lang="ru-RU" sz="2400" b="1" dirty="0"/>
              <a:t>- выдать участнику экзамена ДБО № 2; </a:t>
            </a:r>
          </a:p>
          <a:p>
            <a:pPr marL="0" indent="0">
              <a:buNone/>
            </a:pPr>
            <a:r>
              <a:rPr lang="ru-RU" sz="2400" b="1" dirty="0"/>
              <a:t>- указать участнику экзамена на необходимость заполнить поля «Код региона», «Код предмета» и «Название предмета», перенеся указанные сведения из бланка регистрации, проконтролировать правильность заполнения;</a:t>
            </a:r>
          </a:p>
          <a:p>
            <a:pPr marL="0" indent="0">
              <a:buNone/>
            </a:pPr>
            <a:r>
              <a:rPr lang="ru-RU" sz="2400" b="1" dirty="0"/>
              <a:t>- по окончании экзамена зафиксировать количество выданных ДБО № 2 в форме ППЭ-05-02.</a:t>
            </a:r>
            <a:endParaRPr lang="ru-RU" sz="2000" b="1" dirty="0"/>
          </a:p>
          <a:p>
            <a:pPr marL="0" indent="0">
              <a:buNone/>
            </a:pP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5376833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930D7E83-DA2A-4884-A860-DB7FA158F2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30220" y="419878"/>
            <a:ext cx="9899779" cy="6074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1458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810500" y="551372"/>
            <a:ext cx="8892479" cy="576064"/>
          </a:xfrm>
        </p:spPr>
        <p:txBody>
          <a:bodyPr>
            <a:noAutofit/>
          </a:bodyPr>
          <a:lstStyle/>
          <a:p>
            <a:r>
              <a:rPr lang="ru-RU" sz="2200" b="1" dirty="0">
                <a:solidFill>
                  <a:srgbClr val="C00000"/>
                </a:solidFill>
                <a:latin typeface="Cambria" panose="02040503050406030204" pitchFamily="18" charset="0"/>
                <a:ea typeface="+mn-ea"/>
                <a:cs typeface="Arial" charset="0"/>
              </a:rPr>
              <a:t>Выдача ДБО</a:t>
            </a:r>
            <a:endParaRPr lang="ru-RU" sz="2000" b="1" cap="all" dirty="0">
              <a:solidFill>
                <a:srgbClr val="C00000"/>
              </a:solidFill>
              <a:latin typeface="Cambria" panose="02040503050406030204" pitchFamily="18" charset="0"/>
              <a:ea typeface="+mn-ea"/>
              <a:cs typeface="Arial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88"/>
          <a:stretch/>
        </p:blipFill>
        <p:spPr>
          <a:xfrm>
            <a:off x="4751097" y="2169727"/>
            <a:ext cx="2909471" cy="41327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88"/>
          <a:stretch/>
        </p:blipFill>
        <p:spPr>
          <a:xfrm>
            <a:off x="1672975" y="2176530"/>
            <a:ext cx="2986779" cy="41395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1775522" y="1468087"/>
            <a:ext cx="86392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496DA7"/>
                </a:solidFill>
                <a:latin typeface="Cambria" panose="02040503050406030204" pitchFamily="18" charset="0"/>
              </a:rPr>
              <a:t>Если участнику </a:t>
            </a:r>
            <a:r>
              <a:rPr lang="ru-RU" b="1" u="sng" dirty="0">
                <a:solidFill>
                  <a:srgbClr val="C00000"/>
                </a:solidFill>
                <a:latin typeface="Cambria" panose="02040503050406030204" pitchFamily="18" charset="0"/>
              </a:rPr>
              <a:t>ВЫДАЕТСЯ</a:t>
            </a:r>
            <a:r>
              <a:rPr lang="ru-RU" b="1" dirty="0">
                <a:solidFill>
                  <a:srgbClr val="496DA7"/>
                </a:solidFill>
                <a:latin typeface="Cambria" panose="02040503050406030204" pitchFamily="18" charset="0"/>
              </a:rPr>
              <a:t> ДБО, организатор переносит номер ДБО</a:t>
            </a:r>
            <a:br>
              <a:rPr lang="ru-RU" b="1" dirty="0">
                <a:solidFill>
                  <a:srgbClr val="496DA7"/>
                </a:solidFill>
                <a:latin typeface="Cambria" panose="02040503050406030204" pitchFamily="18" charset="0"/>
              </a:rPr>
            </a:br>
            <a:r>
              <a:rPr lang="ru-RU" b="1" dirty="0">
                <a:solidFill>
                  <a:srgbClr val="496DA7"/>
                </a:solidFill>
                <a:latin typeface="Cambria" panose="02040503050406030204" pitchFamily="18" charset="0"/>
              </a:rPr>
              <a:t>на лист 2 бланка ответов №2: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5464651" y="2532980"/>
            <a:ext cx="1584176" cy="28803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324588" y="2558508"/>
            <a:ext cx="1584176" cy="28803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34439" y="3987093"/>
            <a:ext cx="198822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496DA7"/>
                </a:solidFill>
                <a:latin typeface="Cambria" panose="02040503050406030204" pitchFamily="18" charset="0"/>
              </a:rPr>
              <a:t>Номер листа 2 впечатан автоматически и связывает две страницы бланка №2 между собой</a:t>
            </a:r>
            <a:endParaRPr lang="ru-RU" dirty="0">
              <a:solidFill>
                <a:prstClr val="black"/>
              </a:solidFill>
            </a:endParaRPr>
          </a:p>
        </p:txBody>
      </p:sp>
      <p:cxnSp>
        <p:nvCxnSpPr>
          <p:cNvPr id="14" name="Прямая со стрелкой 13"/>
          <p:cNvCxnSpPr>
            <a:stCxn id="7" idx="1"/>
          </p:cNvCxnSpPr>
          <p:nvPr/>
        </p:nvCxnSpPr>
        <p:spPr>
          <a:xfrm flipH="1" flipV="1">
            <a:off x="3310263" y="3141009"/>
            <a:ext cx="248341" cy="561874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Левая фигурная скобка 6"/>
          <p:cNvSpPr/>
          <p:nvPr/>
        </p:nvSpPr>
        <p:spPr>
          <a:xfrm rot="5400000">
            <a:off x="3306575" y="3054791"/>
            <a:ext cx="504056" cy="1800240"/>
          </a:xfrm>
          <a:prstGeom prst="leftBrac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48"/>
          <a:stretch/>
        </p:blipFill>
        <p:spPr>
          <a:xfrm>
            <a:off x="7712413" y="2176530"/>
            <a:ext cx="2806612" cy="41327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8" name="Овал 17"/>
          <p:cNvSpPr/>
          <p:nvPr/>
        </p:nvSpPr>
        <p:spPr>
          <a:xfrm>
            <a:off x="7623437" y="2807561"/>
            <a:ext cx="1079718" cy="38479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9" name="Развернутая стрелка 18"/>
          <p:cNvSpPr/>
          <p:nvPr/>
        </p:nvSpPr>
        <p:spPr>
          <a:xfrm flipH="1">
            <a:off x="6195981" y="1886650"/>
            <a:ext cx="2250504" cy="566155"/>
          </a:xfrm>
          <a:prstGeom prst="uturnArrow">
            <a:avLst>
              <a:gd name="adj1" fmla="val 13957"/>
              <a:gd name="adj2" fmla="val 25000"/>
              <a:gd name="adj3" fmla="val 25000"/>
              <a:gd name="adj4" fmla="val 43750"/>
              <a:gd name="adj5" fmla="val 75000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011887" y="3702883"/>
            <a:ext cx="340105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496DA7"/>
                </a:solidFill>
                <a:latin typeface="Cambria" panose="02040503050406030204" pitchFamily="18" charset="0"/>
              </a:rPr>
              <a:t>Вписываем номер ДБО на лист 2 бланка №2, указываем № листа на ДБО. </a:t>
            </a:r>
            <a:r>
              <a:rPr lang="ru-RU" b="1" dirty="0">
                <a:solidFill>
                  <a:srgbClr val="FF0000"/>
                </a:solidFill>
                <a:latin typeface="Cambria" panose="02040503050406030204" pitchFamily="18" charset="0"/>
              </a:rPr>
              <a:t>Нумерация листов ДБО начинается с №3.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9624392" y="2857832"/>
            <a:ext cx="504056" cy="335487"/>
          </a:xfrm>
          <a:prstGeom prst="ellipse">
            <a:avLst/>
          </a:prstGeom>
          <a:noFill/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2377400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54175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Инструктаж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65860" y="1367634"/>
            <a:ext cx="10338752" cy="5166360"/>
          </a:xfrm>
        </p:spPr>
        <p:txBody>
          <a:bodyPr>
            <a:normAutofit fontScale="77500" lnSpcReduction="20000"/>
          </a:bodyPr>
          <a:lstStyle/>
          <a:p>
            <a:r>
              <a:rPr lang="ru-RU" sz="2800" b="1" dirty="0"/>
              <a:t>Инструктаж в 08.15 </a:t>
            </a:r>
          </a:p>
          <a:p>
            <a:pPr marL="0" indent="0">
              <a:buNone/>
            </a:pPr>
            <a:r>
              <a:rPr lang="ru-RU" sz="2800" b="1" dirty="0">
                <a:solidFill>
                  <a:srgbClr val="FF0000"/>
                </a:solidFill>
              </a:rPr>
              <a:t>Состав папки организатора в аудитории: </a:t>
            </a:r>
          </a:p>
          <a:p>
            <a:pPr marL="0" indent="0">
              <a:buNone/>
            </a:pPr>
            <a:r>
              <a:rPr lang="ru-RU" sz="2800" b="1" dirty="0">
                <a:solidFill>
                  <a:srgbClr val="FF0000"/>
                </a:solidFill>
              </a:rPr>
              <a:t>ППЭ-05-01- 2 экземпляра (списки участников) </a:t>
            </a:r>
          </a:p>
          <a:p>
            <a:pPr marL="0" indent="0">
              <a:buNone/>
            </a:pPr>
            <a:r>
              <a:rPr lang="ru-RU" sz="2800" b="1" dirty="0">
                <a:solidFill>
                  <a:srgbClr val="FF0000"/>
                </a:solidFill>
              </a:rPr>
              <a:t>ППЭ-05-02 (протокол проведения экзамена в аудитории)</a:t>
            </a:r>
          </a:p>
          <a:p>
            <a:pPr marL="0" indent="0">
              <a:buNone/>
            </a:pPr>
            <a:r>
              <a:rPr lang="ru-RU" sz="2800" b="1" dirty="0">
                <a:solidFill>
                  <a:srgbClr val="FF0000"/>
                </a:solidFill>
              </a:rPr>
              <a:t>ППЭ-12-02 (ведомость коррекции персональных данных) </a:t>
            </a:r>
          </a:p>
          <a:p>
            <a:pPr marL="0" indent="0">
              <a:buNone/>
            </a:pPr>
            <a:r>
              <a:rPr lang="ru-RU" sz="2800" b="1" dirty="0">
                <a:solidFill>
                  <a:srgbClr val="FF0000"/>
                </a:solidFill>
              </a:rPr>
              <a:t>ППЭ-12-04-МАШ (ведомость выхода участников) </a:t>
            </a:r>
          </a:p>
          <a:p>
            <a:pPr marL="0" indent="0">
              <a:buNone/>
            </a:pPr>
            <a:r>
              <a:rPr lang="ru-RU" sz="2800" b="1" dirty="0">
                <a:solidFill>
                  <a:srgbClr val="FF0000"/>
                </a:solidFill>
              </a:rPr>
              <a:t>ППЭ-16 (коды образовательных организаций)</a:t>
            </a:r>
          </a:p>
          <a:p>
            <a:pPr marL="0" indent="0">
              <a:buNone/>
            </a:pPr>
            <a:r>
              <a:rPr lang="ru-RU" sz="2800" b="1" dirty="0">
                <a:solidFill>
                  <a:srgbClr val="FF0000"/>
                </a:solidFill>
              </a:rPr>
              <a:t>ВДП, конверт для черновиков для упаковки ЭМ и формы ППЭ-11 к ним</a:t>
            </a:r>
          </a:p>
          <a:p>
            <a:pPr marL="0" indent="0">
              <a:buNone/>
            </a:pPr>
            <a:r>
              <a:rPr lang="ru-RU" sz="2800" b="1" dirty="0">
                <a:solidFill>
                  <a:srgbClr val="FF0000"/>
                </a:solidFill>
              </a:rPr>
              <a:t>Инструкция для участника, зачитываемая организатором в аудитории перед началом экзамена</a:t>
            </a:r>
          </a:p>
          <a:p>
            <a:pPr marL="0" indent="0">
              <a:buNone/>
            </a:pPr>
            <a:r>
              <a:rPr lang="ru-RU" sz="2800" b="1" dirty="0">
                <a:solidFill>
                  <a:srgbClr val="FF0000"/>
                </a:solidFill>
              </a:rPr>
              <a:t>Черновики с печатью </a:t>
            </a:r>
            <a:r>
              <a:rPr lang="ru-RU" sz="2800" b="1" dirty="0" smtClean="0">
                <a:solidFill>
                  <a:srgbClr val="FF0000"/>
                </a:solidFill>
              </a:rPr>
              <a:t>организации,</a:t>
            </a:r>
            <a:r>
              <a:rPr lang="ru-RU" sz="2800" b="1" dirty="0" smtClean="0">
                <a:solidFill>
                  <a:schemeClr val="tx1"/>
                </a:solidFill>
              </a:rPr>
              <a:t> линейка, непрограммируемый  калькулятор</a:t>
            </a:r>
            <a:endParaRPr lang="ru-RU" sz="28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2800" b="1" dirty="0">
                <a:solidFill>
                  <a:srgbClr val="FF0000"/>
                </a:solidFill>
              </a:rPr>
              <a:t>(таблички с номерами аудиторий, ножницы, скотч, линейка)</a:t>
            </a:r>
          </a:p>
        </p:txBody>
      </p:sp>
    </p:spTree>
    <p:extLst>
      <p:ext uri="{BB962C8B-B14F-4D97-AF65-F5344CB8AC3E}">
        <p14:creationId xmlns:p14="http://schemas.microsoft.com/office/powerpoint/2010/main" val="1059872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8927" y="563952"/>
            <a:ext cx="11058115" cy="71139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/>
              <a:t>Завершение выполнения ЭР участниками экзамена и организации сбора ЭМ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6981" y="1670201"/>
            <a:ext cx="11180061" cy="5582653"/>
          </a:xfrm>
        </p:spPr>
        <p:txBody>
          <a:bodyPr>
            <a:normAutofit/>
          </a:bodyPr>
          <a:lstStyle/>
          <a:p>
            <a:r>
              <a:rPr lang="ru-RU" sz="2400" dirty="0"/>
              <a:t>Участники экзамена, досрочно завершившие выполнение ЭР, могут покинуть ППЭ, не дожидаясь завершения экзамена. </a:t>
            </a:r>
          </a:p>
          <a:p>
            <a:r>
              <a:rPr lang="ru-RU" sz="2400" b="1" dirty="0"/>
              <a:t>За 30 минут и за 5 минут до окончания выполнения ЭР сообщить участникам экзамена о скором завершении выполнения ЭР и напомнить о необходимости перенести ответы из черновиков и КИМ в бланки ЕГЭ. </a:t>
            </a:r>
          </a:p>
          <a:p>
            <a:r>
              <a:rPr lang="ru-RU" sz="2000" b="1" dirty="0">
                <a:solidFill>
                  <a:srgbClr val="FF0000"/>
                </a:solidFill>
              </a:rPr>
              <a:t>Если в момент объявления какой-либо участник отсутствовал, то после его возвращения сделать объявление для него повторно.</a:t>
            </a:r>
          </a:p>
          <a:p>
            <a:r>
              <a:rPr lang="ru-RU" sz="2400" b="1" dirty="0">
                <a:solidFill>
                  <a:srgbClr val="FF0000"/>
                </a:solidFill>
              </a:rPr>
              <a:t>За 5 минут до завершения экзамена спросить у участника с ОВЗ о его намерении продлить время экзамена, зафиксировать время продления на доске (в случае продления) и сообщить организатору вне аудитории о его решении для передачи информации в штаб.</a:t>
            </a:r>
          </a:p>
          <a:p>
            <a:endParaRPr lang="ru-RU" sz="3200" b="1" dirty="0"/>
          </a:p>
          <a:p>
            <a:pPr marL="0" indent="0">
              <a:buNone/>
            </a:pP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8231587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0E8F4B01-C29F-3F82-5813-5895756176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3C51116-0E24-6DC2-16E9-ECEF7D652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927" y="563952"/>
            <a:ext cx="11058115" cy="71139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/>
              <a:t>Завершение выполнения ЭР участниками экзамена и организации сбора ЭМ</a:t>
            </a:r>
            <a:endParaRPr lang="ru-RU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67BB017-9785-DB47-5D69-A3260B51AE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981" y="1670201"/>
            <a:ext cx="11180061" cy="5582653"/>
          </a:xfrm>
        </p:spPr>
        <p:txBody>
          <a:bodyPr>
            <a:normAutofit/>
          </a:bodyPr>
          <a:lstStyle/>
          <a:p>
            <a:r>
              <a:rPr lang="ru-RU" sz="3200" b="1" dirty="0"/>
              <a:t>По истечении времени экзамена организатору в аудитории следует: в центре видимости камер видеонаблюдения объявить, что выполнение ЭР окончено; </a:t>
            </a:r>
          </a:p>
          <a:p>
            <a:r>
              <a:rPr lang="ru-RU" sz="3200" dirty="0"/>
              <a:t>попросить положить все ЭМ и черновики на край стола;</a:t>
            </a:r>
          </a:p>
          <a:p>
            <a:r>
              <a:rPr lang="ru-RU" sz="3200" dirty="0"/>
              <a:t> </a:t>
            </a:r>
            <a:r>
              <a:rPr lang="ru-RU" sz="3200" b="1" dirty="0"/>
              <a:t>Собрать у участников экзамена: БР, БО № 1, </a:t>
            </a:r>
            <a:r>
              <a:rPr lang="ru-RU" sz="3200" b="1" dirty="0">
                <a:solidFill>
                  <a:schemeClr val="tx1"/>
                </a:solidFill>
              </a:rPr>
              <a:t>БО № 2 (лист 1,2), ДБО</a:t>
            </a:r>
            <a:r>
              <a:rPr lang="ru-RU" sz="3200" dirty="0">
                <a:solidFill>
                  <a:schemeClr val="tx1"/>
                </a:solidFill>
              </a:rPr>
              <a:t>; </a:t>
            </a:r>
            <a:r>
              <a:rPr lang="ru-RU" sz="3200" b="1" dirty="0"/>
              <a:t>КИМ, включая контрольный лист; черновики; </a:t>
            </a:r>
          </a:p>
        </p:txBody>
      </p:sp>
    </p:spTree>
    <p:extLst>
      <p:ext uri="{BB962C8B-B14F-4D97-AF65-F5344CB8AC3E}">
        <p14:creationId xmlns:p14="http://schemas.microsoft.com/office/powerpoint/2010/main" val="13418484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BD261409-7DA6-80D3-2A6A-8E57C75DEE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2078015-0C61-93DB-796A-F5D76C68F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927" y="563952"/>
            <a:ext cx="11058115" cy="71139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/>
              <a:t>Завершение выполнения ЭР участниками экзамена и организации сбора ЭМ</a:t>
            </a:r>
            <a:endParaRPr lang="ru-RU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BBCCDCF-7055-C9D4-0635-6D9E5F9DB2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981" y="1670201"/>
            <a:ext cx="11180061" cy="5582653"/>
          </a:xfrm>
        </p:spPr>
        <p:txBody>
          <a:bodyPr>
            <a:normAutofit/>
          </a:bodyPr>
          <a:lstStyle/>
          <a:p>
            <a:r>
              <a:rPr lang="ru-RU" sz="2400" b="1" dirty="0"/>
              <a:t>Ответственный организатор в аудитории также проверяет бланк ответов № 1 участника экзамена на наличие замены ошибочных ответов. В случае если участник экзамена осуществлял во время выполнения ЭР замену ошибочных ответов, организатору считает количество замен ошибочных ответов, в поле «Количество заполненных полей «Замена ошибочных ответов» ставит соответствующее цифровое значение, а также ставит подпись в специально отведенном месте. </a:t>
            </a:r>
          </a:p>
          <a:p>
            <a:r>
              <a:rPr lang="ru-RU" sz="2400" b="1" dirty="0"/>
              <a:t>В случае если участник экзамена не использовал поле «Замена ошибочных ответов на задания с кратким ответом», организатор в поле «Количество заполненных полей «Замена ошибочных ответов» ставит «Х» и подпись в специально отведенном месте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20959438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60023"/>
            <a:ext cx="10972800" cy="436910"/>
          </a:xfrm>
        </p:spPr>
        <p:txBody>
          <a:bodyPr/>
          <a:lstStyle/>
          <a:p>
            <a:r>
              <a:rPr lang="ru-RU" sz="2200" b="1" cap="all" dirty="0">
                <a:solidFill>
                  <a:srgbClr val="C00000"/>
                </a:solidFill>
                <a:latin typeface="Cambria" panose="02040503050406030204" pitchFamily="18" charset="0"/>
                <a:ea typeface="+mn-ea"/>
                <a:cs typeface="Arial" charset="0"/>
              </a:rPr>
              <a:t>Бланк №1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B8FB4B-5FD3-40BB-8874-80F076A16E17}" type="slidenum">
              <a:rPr lang="ru-RU" smtClean="0"/>
              <a:pPr>
                <a:defRPr/>
              </a:pPr>
              <a:t>33</a:t>
            </a:fld>
            <a:endParaRPr lang="ru-RU"/>
          </a:p>
        </p:txBody>
      </p:sp>
      <p:pic>
        <p:nvPicPr>
          <p:cNvPr id="19" name="Рисунок 1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1205" y="1300790"/>
            <a:ext cx="9800084" cy="2344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1205" y="4076085"/>
            <a:ext cx="9800084" cy="216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784320" y="1474782"/>
            <a:ext cx="903040" cy="580057"/>
          </a:xfrm>
          <a:prstGeom prst="rect">
            <a:avLst/>
          </a:prstGeom>
          <a:noFill/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763695" y="1797820"/>
            <a:ext cx="926493" cy="580057"/>
          </a:xfrm>
          <a:prstGeom prst="rect">
            <a:avLst/>
          </a:prstGeom>
          <a:noFill/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</a:rPr>
              <a:t>23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761226" y="2138617"/>
            <a:ext cx="923665" cy="597311"/>
          </a:xfrm>
          <a:prstGeom prst="rect">
            <a:avLst/>
          </a:prstGeom>
          <a:noFill/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</a:rPr>
              <a:t>13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465693" y="1810338"/>
            <a:ext cx="804539" cy="580057"/>
          </a:xfrm>
          <a:prstGeom prst="rect">
            <a:avLst/>
          </a:prstGeom>
          <a:noFill/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</a:rPr>
              <a:t>31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395173" y="1481111"/>
            <a:ext cx="615009" cy="580057"/>
          </a:xfrm>
          <a:prstGeom prst="rect">
            <a:avLst/>
          </a:prstGeom>
          <a:noFill/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380259" y="2124112"/>
            <a:ext cx="644839" cy="580057"/>
          </a:xfrm>
          <a:prstGeom prst="rect">
            <a:avLst/>
          </a:prstGeom>
          <a:noFill/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072975" y="2988186"/>
            <a:ext cx="644839" cy="580057"/>
          </a:xfrm>
          <a:prstGeom prst="rect">
            <a:avLst/>
          </a:prstGeom>
          <a:noFill/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531961" y="3040218"/>
            <a:ext cx="1966655" cy="4320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C00000"/>
                </a:solidFill>
              </a:rPr>
              <a:t>ПОДПИСЬ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108299" y="5589240"/>
            <a:ext cx="609515" cy="529532"/>
          </a:xfrm>
          <a:prstGeom prst="rect">
            <a:avLst/>
          </a:prstGeom>
          <a:noFill/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C00000"/>
                </a:solidFill>
              </a:rPr>
              <a:t>Х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6480043" y="5597059"/>
            <a:ext cx="1966655" cy="4320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C00000"/>
                </a:solidFill>
              </a:rPr>
              <a:t>ПОДПИСЬ</a:t>
            </a:r>
          </a:p>
        </p:txBody>
      </p:sp>
    </p:spTree>
    <p:extLst>
      <p:ext uri="{BB962C8B-B14F-4D97-AF65-F5344CB8AC3E}">
        <p14:creationId xmlns:p14="http://schemas.microsoft.com/office/powerpoint/2010/main" val="11758097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61572406-9DCA-EDCF-E00C-FFC3FEB193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4723323-9235-5E33-AA18-FE49125F7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927" y="563952"/>
            <a:ext cx="11058115" cy="71139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/>
              <a:t>Завершение выполнения ЭР участниками экзамена и организации сбора ЭМ</a:t>
            </a:r>
            <a:endParaRPr lang="ru-RU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9411749-7921-0258-E3C0-213E0B6973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981" y="1670201"/>
            <a:ext cx="11180061" cy="5582653"/>
          </a:xfrm>
        </p:spPr>
        <p:txBody>
          <a:bodyPr>
            <a:normAutofit/>
          </a:bodyPr>
          <a:lstStyle/>
          <a:p>
            <a:r>
              <a:rPr lang="ru-RU" sz="2400" dirty="0"/>
              <a:t>Заполнить форму ППЭ-05-02, получив подписи у участников экзамена. </a:t>
            </a:r>
          </a:p>
          <a:p>
            <a:r>
              <a:rPr lang="ru-RU" sz="2400" dirty="0"/>
              <a:t>После того, как последний участник экзамена покинул аудиторию, проинформировать руководителя ППЭ (через организатора вне аудитории) о завершении выполнения ЭР в аудитории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276911589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24568B5-0800-A6FC-D6F0-46D1F1ECE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2F81AF4-6C59-ECAA-F931-2071D5D484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27533651-26B1-49EA-A352-BAC23C0014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388" y="205273"/>
            <a:ext cx="10956663" cy="6428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8774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79601" y="624110"/>
            <a:ext cx="9625012" cy="899890"/>
          </a:xfrm>
        </p:spPr>
        <p:txBody>
          <a:bodyPr/>
          <a:lstStyle/>
          <a:p>
            <a:r>
              <a:rPr lang="ru-RU" b="1" dirty="0"/>
              <a:t>Завершение экзамена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1384299"/>
            <a:ext cx="11239500" cy="53172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>
                <a:solidFill>
                  <a:schemeClr val="tx1"/>
                </a:solidFill>
              </a:rPr>
              <a:t>Разместить на сканере материалы для сканирования. Рекомендуется: </a:t>
            </a:r>
          </a:p>
          <a:p>
            <a:r>
              <a:rPr lang="ru-RU" sz="2400" b="1" dirty="0">
                <a:solidFill>
                  <a:schemeClr val="tx1"/>
                </a:solidFill>
              </a:rPr>
              <a:t>сначала сканируем все БР, проверить количество отсканированных, сверить с фактическим количеством, </a:t>
            </a:r>
          </a:p>
          <a:p>
            <a:r>
              <a:rPr lang="ru-RU" sz="2400" b="1" dirty="0">
                <a:solidFill>
                  <a:schemeClr val="tx1"/>
                </a:solidFill>
              </a:rPr>
              <a:t>затем сканируем все БО № 1, БО № 2 (лист 1,2), ДБО сверить количество отсканированных форм с фактическим количеством, </a:t>
            </a:r>
          </a:p>
          <a:p>
            <a:r>
              <a:rPr lang="ru-RU" sz="2400" b="1" dirty="0">
                <a:solidFill>
                  <a:schemeClr val="tx1"/>
                </a:solidFill>
              </a:rPr>
              <a:t>сканируем аудиторные формы: ППЭ-05-02, ППЭ-12-04 МАШ, ППЭ-12-02 (при наличии). </a:t>
            </a:r>
          </a:p>
          <a:p>
            <a:endParaRPr lang="ru-RU" sz="2400" b="1" dirty="0"/>
          </a:p>
          <a:p>
            <a:endParaRPr lang="ru-RU" b="1" dirty="0"/>
          </a:p>
          <a:p>
            <a:endParaRPr lang="ru-RU" b="1" dirty="0"/>
          </a:p>
          <a:p>
            <a:endParaRPr lang="ru-RU" b="1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889234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79601" y="624110"/>
            <a:ext cx="9625012" cy="899890"/>
          </a:xfrm>
        </p:spPr>
        <p:txBody>
          <a:bodyPr/>
          <a:lstStyle/>
          <a:p>
            <a:r>
              <a:rPr lang="ru-RU" b="1" dirty="0"/>
              <a:t>Завершение экзамена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1384299"/>
            <a:ext cx="11239500" cy="5317289"/>
          </a:xfrm>
        </p:spPr>
        <p:txBody>
          <a:bodyPr>
            <a:normAutofit/>
          </a:bodyPr>
          <a:lstStyle/>
          <a:p>
            <a:r>
              <a:rPr lang="ru-RU" sz="2800" b="1" dirty="0"/>
              <a:t>После завершения сканирования пригласить члена ГЭК и технического специалиста для подтверждения успешного сканирования и экспорта отсканированных в аудитории материалов.</a:t>
            </a:r>
          </a:p>
          <a:p>
            <a:endParaRPr lang="ru-RU" sz="2800" b="1" dirty="0"/>
          </a:p>
          <a:p>
            <a:r>
              <a:rPr lang="ru-RU" sz="2800" b="1" dirty="0"/>
              <a:t>Подписать протокол печати ЭМ, протокол сканирования.</a:t>
            </a:r>
          </a:p>
          <a:p>
            <a:endParaRPr lang="ru-RU" sz="2800" b="1" dirty="0"/>
          </a:p>
          <a:p>
            <a:r>
              <a:rPr lang="ru-RU" sz="2800" b="1" dirty="0"/>
              <a:t>Приступить к упаковке материалов. </a:t>
            </a:r>
          </a:p>
          <a:p>
            <a:endParaRPr lang="ru-RU" b="1" dirty="0"/>
          </a:p>
          <a:p>
            <a:endParaRPr lang="ru-RU" b="1" dirty="0"/>
          </a:p>
          <a:p>
            <a:endParaRPr lang="ru-RU" b="1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672963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Упаковка материалов в аудитории:</a:t>
            </a: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0916514"/>
              </p:ext>
            </p:extLst>
          </p:nvPr>
        </p:nvGraphicFramePr>
        <p:xfrm>
          <a:off x="997672" y="1412778"/>
          <a:ext cx="8042275" cy="357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0" name="Документ" r:id="rId3" imgW="6099336" imgH="2709354" progId="Word.Document.12">
                  <p:embed/>
                </p:oleObj>
              </mc:Choice>
              <mc:Fallback>
                <p:oleObj name="Документ" r:id="rId3" imgW="6099336" imgH="270935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97672" y="1412778"/>
                        <a:ext cx="8042275" cy="3575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3489765"/>
              </p:ext>
            </p:extLst>
          </p:nvPr>
        </p:nvGraphicFramePr>
        <p:xfrm>
          <a:off x="6096001" y="1412778"/>
          <a:ext cx="8108951" cy="12512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1" name="Документ" r:id="rId5" imgW="6082484" imgH="1047829" progId="Word.Document.12">
                  <p:embed/>
                </p:oleObj>
              </mc:Choice>
              <mc:Fallback>
                <p:oleObj name="Документ" r:id="rId5" imgW="6082484" imgH="104782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096001" y="1412778"/>
                        <a:ext cx="8108951" cy="12512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7422226"/>
              </p:ext>
            </p:extLst>
          </p:nvPr>
        </p:nvGraphicFramePr>
        <p:xfrm>
          <a:off x="3117128" y="4110091"/>
          <a:ext cx="8077200" cy="1382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2" name="Document" r:id="rId7" imgW="6082484" imgH="1046386" progId="Word.Document.12">
                  <p:embed/>
                </p:oleObj>
              </mc:Choice>
              <mc:Fallback>
                <p:oleObj name="Document" r:id="rId7" imgW="6082484" imgH="104638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117128" y="4110091"/>
                        <a:ext cx="8077200" cy="1382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5558703"/>
              </p:ext>
            </p:extLst>
          </p:nvPr>
        </p:nvGraphicFramePr>
        <p:xfrm>
          <a:off x="6096000" y="2700338"/>
          <a:ext cx="8077200" cy="1381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3" name="Document" r:id="rId9" imgW="6082484" imgH="1046386" progId="Word.Document.12">
                  <p:embed/>
                </p:oleObj>
              </mc:Choice>
              <mc:Fallback>
                <p:oleObj name="Document" r:id="rId9" imgW="6082484" imgH="104638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096000" y="2700338"/>
                        <a:ext cx="8077200" cy="1381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1086432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48AE4EF-5176-8F82-C760-7CD443C461EB}"/>
              </a:ext>
            </a:extLst>
          </p:cNvPr>
          <p:cNvSpPr txBox="1"/>
          <p:nvPr/>
        </p:nvSpPr>
        <p:spPr>
          <a:xfrm>
            <a:off x="789710" y="1172038"/>
            <a:ext cx="11003972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По завершении сбора и упаковки ЭМ </a:t>
            </a:r>
            <a:r>
              <a:rPr lang="ru-RU" sz="2400" b="1" dirty="0"/>
              <a:t>в аудитории ответственный организатор в центре видимости камеры видеонаблюдения объявляет об окончании экзамена. После проведения сбора ЭМ и подписания протокола о проведении экзамена в аудитории (форма ППЭ-05-02) ответственный организатор на камеру видеонаблюдения громко объявляет все данные протокола, в том числе наименование предмета, количество участников экзамена в данной аудитории и количество ЭМ (использованных и неиспользованных), а также время подписания протокола. Ответственный организатор </a:t>
            </a:r>
            <a:r>
              <a:rPr lang="ru-RU" sz="2400" b="1" dirty="0">
                <a:solidFill>
                  <a:srgbClr val="FF0000"/>
                </a:solidFill>
              </a:rPr>
              <a:t>также демонстрирует на камеру</a:t>
            </a:r>
          </a:p>
          <a:p>
            <a:r>
              <a:rPr lang="ru-RU" sz="2400" b="1" dirty="0">
                <a:solidFill>
                  <a:srgbClr val="FF0000"/>
                </a:solidFill>
              </a:rPr>
              <a:t>видеонаблюдения запечатанный ВДП с ЭМ участников экзамена</a:t>
            </a:r>
            <a:r>
              <a:rPr lang="ru-RU" sz="2400" b="1" dirty="0"/>
              <a:t>.</a:t>
            </a:r>
          </a:p>
          <a:p>
            <a:endParaRPr lang="ru-RU" sz="2400" b="1" dirty="0"/>
          </a:p>
          <a:p>
            <a:r>
              <a:rPr lang="ru-RU" sz="2400" b="1" dirty="0"/>
              <a:t>Собрать все материалы проведение ЕГЭ и сообщить организатору вне аудитории о готовности сдачи материалов в штаб ППЭ.</a:t>
            </a:r>
          </a:p>
        </p:txBody>
      </p:sp>
    </p:spTree>
    <p:extLst>
      <p:ext uri="{BB962C8B-B14F-4D97-AF65-F5344CB8AC3E}">
        <p14:creationId xmlns:p14="http://schemas.microsoft.com/office/powerpoint/2010/main" val="2654420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80261" y="624110"/>
            <a:ext cx="9424352" cy="103324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Организация работы в аудитории с 08.45 до 08.55:</a:t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5840" y="1851660"/>
            <a:ext cx="10498772" cy="4720590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 </a:t>
            </a:r>
            <a:r>
              <a:rPr lang="ru-RU" sz="2800" b="1" dirty="0"/>
              <a:t>при необходимости проветрить аудиторию, затем закрыть окна; </a:t>
            </a:r>
          </a:p>
          <a:p>
            <a:r>
              <a:rPr lang="ru-RU" sz="2800" b="1" dirty="0"/>
              <a:t>проверить системное время на станции организатора и время на часах (если произошел сбой времени на станции печати, пригласить технического специалиста);</a:t>
            </a:r>
          </a:p>
          <a:p>
            <a:r>
              <a:rPr lang="ru-RU" sz="2800" b="1" dirty="0"/>
              <a:t>проверить оформление доски, наличие мела (маркера), сверить коды ОО в форме ППЭ-16 и в листах, подготовленных для демонстрации участникам ЕГЭ;</a:t>
            </a:r>
          </a:p>
          <a:p>
            <a:r>
              <a:rPr lang="ru-RU" sz="2800" b="1" dirty="0"/>
              <a:t>вывесить один экземпляр формы ППЭ-05-01 у входа в аудиторию, второй положить на табличку;</a:t>
            </a:r>
          </a:p>
          <a:p>
            <a:r>
              <a:rPr lang="ru-RU" sz="2800" b="1" dirty="0"/>
              <a:t>раздать черновики (по 2 листа</a:t>
            </a:r>
            <a:r>
              <a:rPr lang="ru-RU" sz="2800" b="1" dirty="0" smtClean="0"/>
              <a:t>), проверить наличие линейки, калькулятора </a:t>
            </a:r>
            <a:r>
              <a:rPr lang="ru-RU" sz="2800" b="1" dirty="0"/>
              <a:t>на </a:t>
            </a:r>
            <a:r>
              <a:rPr lang="ru-RU" sz="2800" b="1" dirty="0" smtClean="0"/>
              <a:t>рабочих </a:t>
            </a:r>
            <a:r>
              <a:rPr lang="ru-RU" sz="2800" b="1" dirty="0"/>
              <a:t>места участников</a:t>
            </a:r>
          </a:p>
        </p:txBody>
      </p:sp>
    </p:spTree>
    <p:extLst>
      <p:ext uri="{BB962C8B-B14F-4D97-AF65-F5344CB8AC3E}">
        <p14:creationId xmlns:p14="http://schemas.microsoft.com/office/powerpoint/2010/main" val="9401529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32547" y="624110"/>
            <a:ext cx="9772065" cy="1280890"/>
          </a:xfrm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Обратить внимание !!!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3926" y="1443789"/>
            <a:ext cx="10770686" cy="5185611"/>
          </a:xfrm>
        </p:spPr>
        <p:txBody>
          <a:bodyPr/>
          <a:lstStyle/>
          <a:p>
            <a:r>
              <a:rPr lang="ru-RU" sz="2400" b="1" dirty="0"/>
              <a:t>Не передвигать технику и столы в аудитории!</a:t>
            </a:r>
          </a:p>
          <a:p>
            <a:r>
              <a:rPr lang="ru-RU" sz="2400" b="1" dirty="0"/>
              <a:t>Если один организатор принимает материалы, второй наблюдает за порядком в аудитории! </a:t>
            </a:r>
          </a:p>
          <a:p>
            <a:r>
              <a:rPr lang="ru-RU" sz="2400" b="1" dirty="0"/>
              <a:t>Четко формулировать вопрос, по которому приглашают члена ГЭК или руководителя ППЭ</a:t>
            </a:r>
          </a:p>
          <a:p>
            <a:r>
              <a:rPr lang="ru-RU" sz="2400" b="1" dirty="0"/>
              <a:t>Соблюдать тишину и спокойствие, поддерживать доброжелательную обстановку!</a:t>
            </a:r>
          </a:p>
          <a:p>
            <a:endParaRPr lang="ru-RU" sz="2400" b="1" dirty="0"/>
          </a:p>
          <a:p>
            <a:endParaRPr lang="ru-RU" sz="2400" b="1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12081FEC-D99E-4DB8-8DC6-CB158ED856FA}"/>
              </a:ext>
            </a:extLst>
          </p:cNvPr>
          <p:cNvSpPr/>
          <p:nvPr/>
        </p:nvSpPr>
        <p:spPr>
          <a:xfrm>
            <a:off x="1265773" y="5576987"/>
            <a:ext cx="39501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02.06.2025 </a:t>
            </a:r>
            <a:r>
              <a:rPr lang="ru-RU" b="1" dirty="0">
                <a:solidFill>
                  <a:srgbClr val="FF0000"/>
                </a:solidFill>
              </a:rPr>
              <a:t>явиться в ППЭ в 07.45.</a:t>
            </a:r>
          </a:p>
        </p:txBody>
      </p:sp>
    </p:spTree>
    <p:extLst>
      <p:ext uri="{BB962C8B-B14F-4D97-AF65-F5344CB8AC3E}">
        <p14:creationId xmlns:p14="http://schemas.microsoft.com/office/powerpoint/2010/main" val="25430941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7391" y="624110"/>
            <a:ext cx="9527222" cy="1280890"/>
          </a:xfrm>
        </p:spPr>
        <p:txBody>
          <a:bodyPr/>
          <a:lstStyle/>
          <a:p>
            <a:r>
              <a:rPr lang="ru-RU" b="1" dirty="0"/>
              <a:t>Организация работы с 08.55 до 09.30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43612" y="1264555"/>
            <a:ext cx="10889555" cy="52834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b="1" dirty="0">
                <a:solidFill>
                  <a:srgbClr val="FF0000"/>
                </a:solidFill>
              </a:rPr>
              <a:t>ВТОРОЙ ОРГАНИЗАТОР </a:t>
            </a:r>
            <a:r>
              <a:rPr lang="ru-RU" sz="2800" b="1" dirty="0"/>
              <a:t>не позднее 08.55 проходит на </a:t>
            </a:r>
            <a:r>
              <a:rPr lang="ru-RU" sz="2800" b="1" dirty="0" smtClean="0"/>
              <a:t>2 </a:t>
            </a:r>
            <a:r>
              <a:rPr lang="ru-RU" sz="2800" b="1" dirty="0"/>
              <a:t>этаж  встречать участников с табличкой и списком;</a:t>
            </a:r>
          </a:p>
          <a:p>
            <a:pPr marL="0" indent="0">
              <a:buNone/>
            </a:pPr>
            <a:endParaRPr lang="ru-RU" sz="28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ru-RU" sz="28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2800" b="1" dirty="0">
                <a:solidFill>
                  <a:srgbClr val="FF0000"/>
                </a:solidFill>
              </a:rPr>
              <a:t>ОТВЕТСТВЕННЫЙ ОРГАНИЗАТОР </a:t>
            </a:r>
            <a:r>
              <a:rPr lang="ru-RU" sz="2800" b="1" dirty="0"/>
              <a:t>в 08.45 проходит в штаб для получения дополнительных бланков ответов, расписывается в формах ППЭ </a:t>
            </a:r>
          </a:p>
          <a:p>
            <a:pPr marL="0" indent="0">
              <a:buNone/>
            </a:pP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5751909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6873" y="132404"/>
            <a:ext cx="9710102" cy="135996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Организация входа участников в аудиторию </a:t>
            </a:r>
            <a:r>
              <a:rPr lang="ru-RU" sz="2700" b="1" dirty="0">
                <a:solidFill>
                  <a:srgbClr val="FF0000"/>
                </a:solidFill>
              </a:rPr>
              <a:t>производится только тогда, </a:t>
            </a:r>
            <a:br>
              <a:rPr lang="ru-RU" sz="2700" b="1" dirty="0">
                <a:solidFill>
                  <a:srgbClr val="FF0000"/>
                </a:solidFill>
              </a:rPr>
            </a:br>
            <a:r>
              <a:rPr lang="ru-RU" sz="2700" b="1" dirty="0">
                <a:solidFill>
                  <a:srgbClr val="FF0000"/>
                </a:solidFill>
              </a:rPr>
              <a:t>когда оба организатора находятся в аудитории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19775" y="1820174"/>
            <a:ext cx="10224452" cy="4873923"/>
          </a:xfrm>
        </p:spPr>
        <p:txBody>
          <a:bodyPr>
            <a:normAutofit/>
          </a:bodyPr>
          <a:lstStyle/>
          <a:p>
            <a:r>
              <a:rPr lang="ru-RU" sz="2800" b="1" dirty="0"/>
              <a:t>Сверить данные документа, удостоверяющего личность участника, с данными в форме ППЭ-05-02. В случае расхождения персональных данных взять акт об идентификации участника без паспорта и положить его на стол организатора.</a:t>
            </a:r>
          </a:p>
          <a:p>
            <a:endParaRPr lang="ru-RU" sz="2800" b="1" dirty="0"/>
          </a:p>
          <a:p>
            <a:r>
              <a:rPr lang="ru-RU" sz="2800" b="1" dirty="0"/>
              <a:t>В случае расхождения персональных данных заполнить форму ППЭ-12-02</a:t>
            </a:r>
          </a:p>
          <a:p>
            <a:endParaRPr lang="ru-RU" sz="2400" b="1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96876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 стрелкой 2"/>
          <p:cNvCxnSpPr/>
          <p:nvPr/>
        </p:nvCxnSpPr>
        <p:spPr>
          <a:xfrm>
            <a:off x="2063552" y="3501008"/>
            <a:ext cx="3936437" cy="1512168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1D870542-C275-77E3-D28B-2529935537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662" y="238991"/>
            <a:ext cx="109743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9324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4511" y="624110"/>
            <a:ext cx="9710102" cy="8275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Организация входа участников в аудиторию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80159" y="1291590"/>
            <a:ext cx="10440785" cy="5383530"/>
          </a:xfrm>
        </p:spPr>
        <p:txBody>
          <a:bodyPr>
            <a:normAutofit/>
          </a:bodyPr>
          <a:lstStyle/>
          <a:p>
            <a:r>
              <a:rPr lang="ru-RU" sz="2800" b="1" dirty="0"/>
              <a:t>сообщить участнику ЕГЭ номер его места в аудитории, проследить, чтобы участник занял свое место строго в соответствии с формой 05-01,</a:t>
            </a:r>
          </a:p>
          <a:p>
            <a:pPr marL="0" indent="0">
              <a:buNone/>
            </a:pPr>
            <a:r>
              <a:rPr lang="ru-RU" sz="2800" b="1" dirty="0">
                <a:solidFill>
                  <a:srgbClr val="FF0000"/>
                </a:solidFill>
              </a:rPr>
              <a:t>участнику можно иметь при себе паспорт без обложки, </a:t>
            </a:r>
            <a:r>
              <a:rPr lang="ru-RU" sz="2800" b="1" dirty="0" err="1">
                <a:solidFill>
                  <a:srgbClr val="FF0000"/>
                </a:solidFill>
              </a:rPr>
              <a:t>гелевые</a:t>
            </a:r>
            <a:r>
              <a:rPr lang="ru-RU" sz="2800" b="1" dirty="0">
                <a:solidFill>
                  <a:srgbClr val="FF0000"/>
                </a:solidFill>
              </a:rPr>
              <a:t> ручки, очки без футляра, лекарства (если участник категорически возражает оставить их в медпункте)</a:t>
            </a:r>
          </a:p>
          <a:p>
            <a:r>
              <a:rPr lang="ru-RU" sz="2800" b="1" dirty="0"/>
              <a:t>напомнить участникам о ведении видеонаблюдения, о запрете  иметь при себе какие-либо средства связи, фото-аудио-видеоаппаратуру, справочные материалы, письменные заметки, и др. </a:t>
            </a:r>
          </a:p>
        </p:txBody>
      </p:sp>
    </p:spTree>
    <p:extLst>
      <p:ext uri="{BB962C8B-B14F-4D97-AF65-F5344CB8AC3E}">
        <p14:creationId xmlns:p14="http://schemas.microsoft.com/office/powerpoint/2010/main" val="22656572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1" y="624110"/>
            <a:ext cx="9675812" cy="874490"/>
          </a:xfrm>
        </p:spPr>
        <p:txBody>
          <a:bodyPr/>
          <a:lstStyle/>
          <a:p>
            <a:r>
              <a:rPr lang="ru-RU" b="1" dirty="0"/>
              <a:t>Инструктаж, печать ЭМ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371600"/>
            <a:ext cx="11417300" cy="5384800"/>
          </a:xfrm>
        </p:spPr>
        <p:txBody>
          <a:bodyPr>
            <a:noAutofit/>
          </a:bodyPr>
          <a:lstStyle/>
          <a:p>
            <a:r>
              <a:rPr lang="ru-RU" sz="3200" b="1" dirty="0"/>
              <a:t>Первая часть – в 09.50. </a:t>
            </a:r>
          </a:p>
          <a:p>
            <a:r>
              <a:rPr lang="ru-RU" sz="3200" b="1" dirty="0"/>
              <a:t>Не ранее 10.00  ввести на станции организатора количество ЭМ для печати в точном соответствии с фактическим количеством участников, находящихся в аудитории</a:t>
            </a:r>
          </a:p>
          <a:p>
            <a:r>
              <a:rPr lang="ru-RU" sz="3200" b="1" dirty="0"/>
              <a:t>Запустить процедуру расшифровки КИМ</a:t>
            </a:r>
          </a:p>
          <a:p>
            <a:r>
              <a:rPr lang="ru-RU" sz="3200" b="1" dirty="0"/>
              <a:t>Выполнить печать полных комплектов ЭМ</a:t>
            </a:r>
          </a:p>
          <a:p>
            <a:endParaRPr lang="ru-RU" sz="2800" b="1" dirty="0"/>
          </a:p>
          <a:p>
            <a:pPr marL="0" indent="0">
              <a:buNone/>
            </a:pP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911798756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1325</TotalTime>
  <Words>2038</Words>
  <Application>Microsoft Office PowerPoint</Application>
  <PresentationFormat>Широкоэкранный</PresentationFormat>
  <Paragraphs>204</Paragraphs>
  <Slides>40</Slides>
  <Notes>1</Notes>
  <HiddenSlides>3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40</vt:i4>
      </vt:variant>
    </vt:vector>
  </HeadingPairs>
  <TitlesOfParts>
    <vt:vector size="50" baseType="lpstr">
      <vt:lpstr>Arial</vt:lpstr>
      <vt:lpstr>Calibri</vt:lpstr>
      <vt:lpstr>Cambria</vt:lpstr>
      <vt:lpstr>Century Gothic</vt:lpstr>
      <vt:lpstr>Wingdings 3</vt:lpstr>
      <vt:lpstr>1_Тема Office</vt:lpstr>
      <vt:lpstr>Легкий дым</vt:lpstr>
      <vt:lpstr>Acrobat Document</vt:lpstr>
      <vt:lpstr>Документ</vt:lpstr>
      <vt:lpstr>Document</vt:lpstr>
      <vt:lpstr>02 июня 2025 г. ЕГЭ Физика – 03 Продолжительность работы – 3 часа 55 минут (для обучающихся с ОВЗ – 5 часов 25 минут)  Официальная дата объявления результатов – не позднее 18 июня 2025 г.</vt:lpstr>
      <vt:lpstr>Прибытие в пункт</vt:lpstr>
      <vt:lpstr>Инструктаж </vt:lpstr>
      <vt:lpstr>Организация работы в аудитории с 08.45 до 08.55: </vt:lpstr>
      <vt:lpstr>Организация работы с 08.55 до 09.30</vt:lpstr>
      <vt:lpstr>Организация входа участников в аудиторию производится только тогда,  когда оба организатора находятся в аудитории</vt:lpstr>
      <vt:lpstr>Презентация PowerPoint</vt:lpstr>
      <vt:lpstr>Организация входа участников в аудиторию</vt:lpstr>
      <vt:lpstr>Инструктаж, печать ЭМ </vt:lpstr>
      <vt:lpstr>Печать ЭМ </vt:lpstr>
      <vt:lpstr>Печать ЭМ </vt:lpstr>
      <vt:lpstr>Инструктаж</vt:lpstr>
      <vt:lpstr>Инструктаж</vt:lpstr>
      <vt:lpstr>Презентация PowerPoint</vt:lpstr>
      <vt:lpstr>Инструктаж</vt:lpstr>
      <vt:lpstr>Презентация PowerPoint</vt:lpstr>
      <vt:lpstr>Презентация PowerPoint</vt:lpstr>
      <vt:lpstr>Презентация PowerPoint</vt:lpstr>
      <vt:lpstr>Презентация PowerPoint</vt:lpstr>
      <vt:lpstr>Нештатные ситуации</vt:lpstr>
      <vt:lpstr>Нештатные ситуации</vt:lpstr>
      <vt:lpstr>Нештатные ситуации</vt:lpstr>
      <vt:lpstr>Действия организатора во время экзамена</vt:lpstr>
      <vt:lpstr>Выход участника в медпункт, в туалетную комнату</vt:lpstr>
      <vt:lpstr>Презентация PowerPoint</vt:lpstr>
      <vt:lpstr>Презентация PowerPoint</vt:lpstr>
      <vt:lpstr>Выдача ДБО</vt:lpstr>
      <vt:lpstr>Презентация PowerPoint</vt:lpstr>
      <vt:lpstr>Выдача ДБО</vt:lpstr>
      <vt:lpstr>Завершение выполнения ЭР участниками экзамена и организации сбора ЭМ</vt:lpstr>
      <vt:lpstr>Завершение выполнения ЭР участниками экзамена и организации сбора ЭМ</vt:lpstr>
      <vt:lpstr>Завершение выполнения ЭР участниками экзамена и организации сбора ЭМ</vt:lpstr>
      <vt:lpstr>Бланк №1</vt:lpstr>
      <vt:lpstr>Завершение выполнения ЭР участниками экзамена и организации сбора ЭМ</vt:lpstr>
      <vt:lpstr>Презентация PowerPoint</vt:lpstr>
      <vt:lpstr>Завершение экзамена</vt:lpstr>
      <vt:lpstr>Завершение экзамена</vt:lpstr>
      <vt:lpstr>Упаковка материалов в аудитории:</vt:lpstr>
      <vt:lpstr>Презентация PowerPoint</vt:lpstr>
      <vt:lpstr>Обратить внимание !!!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ГВЭ  для новой категории участников</dc:title>
  <dc:creator>Светлана Никитина</dc:creator>
  <cp:lastModifiedBy>USER</cp:lastModifiedBy>
  <cp:revision>116</cp:revision>
  <cp:lastPrinted>2024-03-20T14:26:34Z</cp:lastPrinted>
  <dcterms:created xsi:type="dcterms:W3CDTF">2021-05-23T12:27:08Z</dcterms:created>
  <dcterms:modified xsi:type="dcterms:W3CDTF">2025-05-30T07:49:05Z</dcterms:modified>
</cp:coreProperties>
</file>