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49"/>
  </p:notesMasterIdLst>
  <p:sldIdLst>
    <p:sldId id="256" r:id="rId2"/>
    <p:sldId id="258" r:id="rId3"/>
    <p:sldId id="267" r:id="rId4"/>
    <p:sldId id="289" r:id="rId5"/>
    <p:sldId id="257" r:id="rId6"/>
    <p:sldId id="268" r:id="rId7"/>
    <p:sldId id="259" r:id="rId8"/>
    <p:sldId id="261" r:id="rId9"/>
    <p:sldId id="304" r:id="rId10"/>
    <p:sldId id="305" r:id="rId11"/>
    <p:sldId id="260" r:id="rId12"/>
    <p:sldId id="263" r:id="rId13"/>
    <p:sldId id="291" r:id="rId14"/>
    <p:sldId id="269" r:id="rId15"/>
    <p:sldId id="273" r:id="rId16"/>
    <p:sldId id="296" r:id="rId17"/>
    <p:sldId id="295" r:id="rId18"/>
    <p:sldId id="292" r:id="rId19"/>
    <p:sldId id="282" r:id="rId20"/>
    <p:sldId id="270" r:id="rId21"/>
    <p:sldId id="284" r:id="rId22"/>
    <p:sldId id="307" r:id="rId23"/>
    <p:sldId id="311" r:id="rId24"/>
    <p:sldId id="293" r:id="rId25"/>
    <p:sldId id="294" r:id="rId26"/>
    <p:sldId id="272" r:id="rId27"/>
    <p:sldId id="274" r:id="rId28"/>
    <p:sldId id="275" r:id="rId29"/>
    <p:sldId id="309" r:id="rId30"/>
    <p:sldId id="310" r:id="rId31"/>
    <p:sldId id="297" r:id="rId32"/>
    <p:sldId id="278" r:id="rId33"/>
    <p:sldId id="298" r:id="rId34"/>
    <p:sldId id="312" r:id="rId35"/>
    <p:sldId id="313" r:id="rId36"/>
    <p:sldId id="276" r:id="rId37"/>
    <p:sldId id="277" r:id="rId38"/>
    <p:sldId id="299" r:id="rId39"/>
    <p:sldId id="302" r:id="rId40"/>
    <p:sldId id="300" r:id="rId41"/>
    <p:sldId id="281" r:id="rId42"/>
    <p:sldId id="316" r:id="rId43"/>
    <p:sldId id="317" r:id="rId44"/>
    <p:sldId id="314" r:id="rId45"/>
    <p:sldId id="301" r:id="rId46"/>
    <p:sldId id="283" r:id="rId47"/>
    <p:sldId id="279" r:id="rId48"/>
  </p:sldIdLst>
  <p:sldSz cx="12192000" cy="6858000"/>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D62CAEAE-28BB-4538-9BC5-ADEB6F9A0EC4}" type="datetimeFigureOut">
              <a:rPr lang="ru-RU" smtClean="0"/>
              <a:t>02.07.2024</a:t>
            </a:fld>
            <a:endParaRPr lang="ru-RU"/>
          </a:p>
        </p:txBody>
      </p:sp>
      <p:sp>
        <p:nvSpPr>
          <p:cNvPr id="4" name="Образ слайда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D431619-0DC9-4E3C-8903-F5FADBDC6876}" type="slidenum">
              <a:rPr lang="ru-RU" smtClean="0"/>
              <a:t>‹#›</a:t>
            </a:fld>
            <a:endParaRPr lang="ru-RU"/>
          </a:p>
        </p:txBody>
      </p:sp>
    </p:spTree>
    <p:extLst>
      <p:ext uri="{BB962C8B-B14F-4D97-AF65-F5344CB8AC3E}">
        <p14:creationId xmlns:p14="http://schemas.microsoft.com/office/powerpoint/2010/main" val="28835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361046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322174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142E71-7AF4-43C6-B47B-04454FC15E2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089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415994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142E71-7AF4-43C6-B47B-04454FC15E2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59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134761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284514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13618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ru-RU" smtClean="0"/>
              <a:t>Образец заголовка</a:t>
            </a:r>
            <a:endParaRPr/>
          </a:p>
        </p:txBody>
      </p:sp>
      <p:sp>
        <p:nvSpPr>
          <p:cNvPr id="3" name="Rectangle 2"/>
          <p:cNvSpPr>
            <a:spLocks noGrp="1"/>
          </p:cNvSpPr>
          <p:nvPr>
            <p:ph type="dt" sz="half" idx="10"/>
          </p:nvPr>
        </p:nvSpPr>
        <p:spPr/>
        <p:txBody>
          <a:bodyPr/>
          <a:lstStyle/>
          <a:p>
            <a:fld id="{E4606EA6-EFEA-4C30-9264-4F9291A5780D}" type="datetime1">
              <a:rPr lang="ru-RU"/>
              <a:pPr/>
              <a:t>02.07.2024</a:t>
            </a:fld>
            <a:endParaRPr kumimoji="0" lang="ru-RU"/>
          </a:p>
        </p:txBody>
      </p:sp>
      <p:sp>
        <p:nvSpPr>
          <p:cNvPr id="4" name="Rectangle 3"/>
          <p:cNvSpPr>
            <a:spLocks noGrp="1"/>
          </p:cNvSpPr>
          <p:nvPr>
            <p:ph type="ftr" sz="quarter" idx="11"/>
          </p:nvPr>
        </p:nvSpPr>
        <p:spPr/>
        <p:txBody>
          <a:bodyPr/>
          <a:lstStyle/>
          <a:p>
            <a:endParaRPr kumimoji="0" lang="ru-RU"/>
          </a:p>
        </p:txBody>
      </p:sp>
      <p:sp>
        <p:nvSpPr>
          <p:cNvPr id="5" name="Rectangle 4"/>
          <p:cNvSpPr>
            <a:spLocks noGrp="1"/>
          </p:cNvSpPr>
          <p:nvPr>
            <p:ph type="sldNum" sz="quarter" idx="12"/>
          </p:nvPr>
        </p:nvSpPr>
        <p:spPr/>
        <p:txBody>
          <a:bodyPr/>
          <a:lstStyle/>
          <a:p>
            <a:pPr algn="ctr"/>
            <a:fld id="{8F82E0A0-C266-4798-8C8F-B9F91E9DA37E}" type="slidenum">
              <a:rPr kumimoji="0" lang="ru-RU" sz="1400" b="1">
                <a:solidFill>
                  <a:srgbClr val="FFFFFF"/>
                </a:solidFill>
              </a:rPr>
              <a:pPr algn="ctr"/>
              <a:t>‹#›</a:t>
            </a:fld>
            <a:endParaRPr kumimoji="0" lang="ru-RU"/>
          </a:p>
        </p:txBody>
      </p:sp>
      <p:sp>
        <p:nvSpPr>
          <p:cNvPr id="7" name="Rectangle 6"/>
          <p:cNvSpPr>
            <a:spLocks noGrp="1"/>
          </p:cNvSpPr>
          <p:nvPr>
            <p:ph sz="quarter" idx="13"/>
          </p:nvPr>
        </p:nvSpPr>
        <p:spPr>
          <a:xfrm>
            <a:off x="812800" y="1803400"/>
            <a:ext cx="10871200" cy="4368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312450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36795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D35B4A4-D4FB-431F-BB6B-E59F5DE78EA9}" type="datetimeFigureOut">
              <a:rPr lang="ru-RU" smtClean="0"/>
              <a:t>02.07.2024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259189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133922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D35B4A4-D4FB-431F-BB6B-E59F5DE78EA9}" type="datetimeFigureOut">
              <a:rPr lang="ru-RU" smtClean="0"/>
              <a:t>02.07.2024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338258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D35B4A4-D4FB-431F-BB6B-E59F5DE78EA9}" type="datetimeFigureOut">
              <a:rPr lang="ru-RU" smtClean="0"/>
              <a:t>02.07.2024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118878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5B4A4-D4FB-431F-BB6B-E59F5DE78EA9}" type="datetimeFigureOut">
              <a:rPr lang="ru-RU" smtClean="0"/>
              <a:t>02.07.2024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53230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281244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D35B4A4-D4FB-431F-BB6B-E59F5DE78EA9}" type="datetimeFigureOut">
              <a:rPr lang="ru-RU" smtClean="0"/>
              <a:t>02.07.2024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142E71-7AF4-43C6-B47B-04454FC15E2C}" type="slidenum">
              <a:rPr lang="ru-RU" smtClean="0"/>
              <a:t>‹#›</a:t>
            </a:fld>
            <a:endParaRPr lang="ru-RU"/>
          </a:p>
        </p:txBody>
      </p:sp>
    </p:spTree>
    <p:extLst>
      <p:ext uri="{BB962C8B-B14F-4D97-AF65-F5344CB8AC3E}">
        <p14:creationId xmlns:p14="http://schemas.microsoft.com/office/powerpoint/2010/main" val="171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35B4A4-D4FB-431F-BB6B-E59F5DE78EA9}" type="datetimeFigureOut">
              <a:rPr lang="ru-RU" smtClean="0"/>
              <a:t>02.07.2024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8142E71-7AF4-43C6-B47B-04454FC15E2C}" type="slidenum">
              <a:rPr lang="ru-RU" smtClean="0"/>
              <a:t>‹#›</a:t>
            </a:fld>
            <a:endParaRPr lang="ru-RU"/>
          </a:p>
        </p:txBody>
      </p:sp>
    </p:spTree>
    <p:extLst>
      <p:ext uri="{BB962C8B-B14F-4D97-AF65-F5344CB8AC3E}">
        <p14:creationId xmlns:p14="http://schemas.microsoft.com/office/powerpoint/2010/main" val="38190250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2.bin"/><Relationship Id="rId7"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emf"/><Relationship Id="rId5" Type="http://schemas.openxmlformats.org/officeDocument/2006/relationships/image" Target="../media/image12.emf"/><Relationship Id="rId10" Type="http://schemas.openxmlformats.org/officeDocument/2006/relationships/package" Target="../embeddings/Microsoft_Word_Document3.docx"/><Relationship Id="rId4" Type="http://schemas.openxmlformats.org/officeDocument/2006/relationships/package" Target="../embeddings/Microsoft_Word_Document1.docx"/><Relationship Id="rId9"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72043" y="480060"/>
            <a:ext cx="8915399" cy="1417751"/>
          </a:xfrm>
        </p:spPr>
        <p:txBody>
          <a:bodyPr>
            <a:normAutofit fontScale="90000"/>
          </a:bodyPr>
          <a:lstStyle/>
          <a:p>
            <a:r>
              <a:rPr lang="ru-RU" dirty="0" smtClean="0"/>
              <a:t/>
            </a:r>
            <a:br>
              <a:rPr lang="ru-RU" dirty="0" smtClean="0"/>
            </a:br>
            <a:r>
              <a:rPr lang="ru-RU" sz="9600" b="1" dirty="0" smtClean="0">
                <a:latin typeface="+mn-lt"/>
              </a:rPr>
              <a:t>КЕГЭ </a:t>
            </a:r>
          </a:p>
        </p:txBody>
      </p:sp>
      <p:sp>
        <p:nvSpPr>
          <p:cNvPr id="3" name="Подзаголовок 2"/>
          <p:cNvSpPr>
            <a:spLocks noGrp="1"/>
          </p:cNvSpPr>
          <p:nvPr>
            <p:ph type="subTitle" idx="1"/>
          </p:nvPr>
        </p:nvSpPr>
        <p:spPr>
          <a:xfrm>
            <a:off x="1771650" y="2061713"/>
            <a:ext cx="10161269" cy="4521967"/>
          </a:xfrm>
        </p:spPr>
        <p:txBody>
          <a:bodyPr>
            <a:normAutofit fontScale="70000" lnSpcReduction="20000"/>
          </a:bodyPr>
          <a:lstStyle/>
          <a:p>
            <a:endParaRPr lang="ru-RU" dirty="0" smtClean="0"/>
          </a:p>
          <a:p>
            <a:pPr>
              <a:lnSpc>
                <a:spcPct val="120000"/>
              </a:lnSpc>
            </a:pPr>
            <a:r>
              <a:rPr lang="ru-RU" sz="5400" b="1" dirty="0" smtClean="0">
                <a:solidFill>
                  <a:srgbClr val="0070C0"/>
                </a:solidFill>
              </a:rPr>
              <a:t>4 июля 2024 </a:t>
            </a:r>
            <a:r>
              <a:rPr lang="ru-RU" sz="5400" b="1" dirty="0" smtClean="0">
                <a:solidFill>
                  <a:srgbClr val="0070C0"/>
                </a:solidFill>
              </a:rPr>
              <a:t>г.</a:t>
            </a:r>
          </a:p>
          <a:p>
            <a:pPr>
              <a:lnSpc>
                <a:spcPct val="120000"/>
              </a:lnSpc>
            </a:pPr>
            <a:r>
              <a:rPr lang="ru-RU" sz="5400" b="1" dirty="0" smtClean="0">
                <a:solidFill>
                  <a:srgbClr val="0070C0"/>
                </a:solidFill>
              </a:rPr>
              <a:t>Код предмета – </a:t>
            </a:r>
            <a:r>
              <a:rPr lang="en-US" sz="5400" b="1" dirty="0" smtClean="0">
                <a:solidFill>
                  <a:srgbClr val="0070C0"/>
                </a:solidFill>
              </a:rPr>
              <a:t>2</a:t>
            </a:r>
            <a:r>
              <a:rPr lang="ru-RU" sz="5400" b="1" dirty="0" smtClean="0">
                <a:solidFill>
                  <a:srgbClr val="0070C0"/>
                </a:solidFill>
              </a:rPr>
              <a:t>5</a:t>
            </a:r>
          </a:p>
          <a:p>
            <a:pPr>
              <a:lnSpc>
                <a:spcPct val="120000"/>
              </a:lnSpc>
            </a:pPr>
            <a:r>
              <a:rPr lang="ru-RU" sz="5400" b="1" dirty="0" smtClean="0">
                <a:solidFill>
                  <a:srgbClr val="0070C0"/>
                </a:solidFill>
              </a:rPr>
              <a:t>Продолжительность работы – 3 ч. 55 м.</a:t>
            </a:r>
          </a:p>
          <a:p>
            <a:pPr>
              <a:lnSpc>
                <a:spcPct val="120000"/>
              </a:lnSpc>
            </a:pPr>
            <a:r>
              <a:rPr lang="ru-RU" sz="5400" b="1" dirty="0" smtClean="0">
                <a:solidFill>
                  <a:srgbClr val="0070C0"/>
                </a:solidFill>
              </a:rPr>
              <a:t>Для участников с ОВЗ:  + 1ч. 30 м.</a:t>
            </a:r>
          </a:p>
          <a:p>
            <a:pPr>
              <a:lnSpc>
                <a:spcPct val="120000"/>
              </a:lnSpc>
            </a:pPr>
            <a:r>
              <a:rPr lang="ru-RU" sz="5400" b="1" dirty="0" smtClean="0">
                <a:solidFill>
                  <a:srgbClr val="0070C0"/>
                </a:solidFill>
              </a:rPr>
              <a:t>Официальная дата объявления результатов </a:t>
            </a:r>
            <a:r>
              <a:rPr lang="ru-RU" sz="5400" b="1" dirty="0" smtClean="0">
                <a:solidFill>
                  <a:srgbClr val="0070C0"/>
                </a:solidFill>
              </a:rPr>
              <a:t>– 15 июля</a:t>
            </a:r>
            <a:endParaRPr lang="ru-RU" sz="5400" b="1" dirty="0">
              <a:solidFill>
                <a:srgbClr val="0070C0"/>
              </a:solidFill>
            </a:endParaRPr>
          </a:p>
        </p:txBody>
      </p:sp>
    </p:spTree>
    <p:extLst>
      <p:ext uri="{BB962C8B-B14F-4D97-AF65-F5344CB8AC3E}">
        <p14:creationId xmlns:p14="http://schemas.microsoft.com/office/powerpoint/2010/main" val="177403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25"/>
          <a:stretch/>
        </p:blipFill>
        <p:spPr bwMode="auto">
          <a:xfrm>
            <a:off x="198425" y="141834"/>
            <a:ext cx="1175083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960096" y="5229200"/>
            <a:ext cx="4800533"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rPr>
              <a:t>Отправить участника в сопровождении организатора вне аудитории в штаб для того, чтобы снять копию паспорта</a:t>
            </a:r>
            <a:endParaRPr lang="ru-RU" sz="1400" b="1" dirty="0">
              <a:solidFill>
                <a:srgbClr val="FF0000"/>
              </a:solidFill>
            </a:endParaRPr>
          </a:p>
        </p:txBody>
      </p:sp>
      <p:cxnSp>
        <p:nvCxnSpPr>
          <p:cNvPr id="6" name="Прямая со стрелкой 5"/>
          <p:cNvCxnSpPr>
            <a:stCxn id="4" idx="0"/>
          </p:cNvCxnSpPr>
          <p:nvPr/>
        </p:nvCxnSpPr>
        <p:spPr>
          <a:xfrm flipV="1">
            <a:off x="9360363" y="4437112"/>
            <a:ext cx="384043"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9168342" y="3789040"/>
            <a:ext cx="192021" cy="14401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3804249" y="690113"/>
            <a:ext cx="802257" cy="172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0   0   0  1 </a:t>
            </a:r>
            <a:endParaRPr lang="ru-RU" sz="1100" dirty="0">
              <a:solidFill>
                <a:schemeClr val="tx1"/>
              </a:solidFill>
            </a:endParaRPr>
          </a:p>
        </p:txBody>
      </p:sp>
    </p:spTree>
    <p:extLst>
      <p:ext uri="{BB962C8B-B14F-4D97-AF65-F5344CB8AC3E}">
        <p14:creationId xmlns:p14="http://schemas.microsoft.com/office/powerpoint/2010/main" val="280723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511" y="624110"/>
            <a:ext cx="9710102" cy="827500"/>
          </a:xfrm>
        </p:spPr>
        <p:txBody>
          <a:bodyPr>
            <a:normAutofit fontScale="90000"/>
          </a:bodyPr>
          <a:lstStyle/>
          <a:p>
            <a:r>
              <a:rPr lang="ru-RU" b="1" dirty="0" smtClean="0"/>
              <a:t>Организация входа участников в аудиторию</a:t>
            </a:r>
            <a:endParaRPr lang="ru-RU" b="1" dirty="0"/>
          </a:p>
        </p:txBody>
      </p:sp>
      <p:sp>
        <p:nvSpPr>
          <p:cNvPr id="3" name="Объект 2"/>
          <p:cNvSpPr>
            <a:spLocks noGrp="1"/>
          </p:cNvSpPr>
          <p:nvPr>
            <p:ph idx="1"/>
          </p:nvPr>
        </p:nvSpPr>
        <p:spPr>
          <a:xfrm>
            <a:off x="1280160" y="1291590"/>
            <a:ext cx="10224452" cy="5383530"/>
          </a:xfrm>
        </p:spPr>
        <p:txBody>
          <a:bodyPr>
            <a:normAutofit lnSpcReduction="10000"/>
          </a:bodyPr>
          <a:lstStyle/>
          <a:p>
            <a:r>
              <a:rPr lang="ru-RU" sz="2800" b="1" dirty="0">
                <a:solidFill>
                  <a:schemeClr val="tx1"/>
                </a:solidFill>
              </a:rPr>
              <a:t>с</a:t>
            </a:r>
            <a:r>
              <a:rPr lang="ru-RU" sz="2800" b="1" dirty="0" smtClean="0">
                <a:solidFill>
                  <a:schemeClr val="tx1"/>
                </a:solidFill>
              </a:rPr>
              <a:t>ообщить участнику ЕГЭ номер его места в аудитории, проследить, чтобы участник занял свое место строго в соответствии с формой 05-01,</a:t>
            </a:r>
          </a:p>
          <a:p>
            <a:pPr marL="0" indent="0">
              <a:buNone/>
            </a:pPr>
            <a:r>
              <a:rPr lang="ru-RU" sz="2800" b="1" dirty="0">
                <a:solidFill>
                  <a:schemeClr val="accent2">
                    <a:lumMod val="75000"/>
                  </a:schemeClr>
                </a:solidFill>
              </a:rPr>
              <a:t>у</a:t>
            </a:r>
            <a:r>
              <a:rPr lang="ru-RU" sz="2800" b="1" dirty="0" smtClean="0">
                <a:solidFill>
                  <a:schemeClr val="accent2">
                    <a:lumMod val="75000"/>
                  </a:schemeClr>
                </a:solidFill>
              </a:rPr>
              <a:t>частнику можно иметь при себе паспорт без обложки, </a:t>
            </a:r>
            <a:r>
              <a:rPr lang="ru-RU" sz="2800" b="1" dirty="0" err="1" smtClean="0">
                <a:solidFill>
                  <a:schemeClr val="accent2">
                    <a:lumMod val="75000"/>
                  </a:schemeClr>
                </a:solidFill>
              </a:rPr>
              <a:t>гелевые</a:t>
            </a:r>
            <a:r>
              <a:rPr lang="ru-RU" sz="2800" b="1" dirty="0" smtClean="0">
                <a:solidFill>
                  <a:schemeClr val="accent2">
                    <a:lumMod val="75000"/>
                  </a:schemeClr>
                </a:solidFill>
              </a:rPr>
              <a:t> ручки, очки без футляра, лекарства (если участник категорически возражает оставить их в медпункте)</a:t>
            </a:r>
          </a:p>
          <a:p>
            <a:r>
              <a:rPr lang="ru-RU" sz="2800" b="1" dirty="0">
                <a:solidFill>
                  <a:schemeClr val="tx1"/>
                </a:solidFill>
              </a:rPr>
              <a:t>н</a:t>
            </a:r>
            <a:r>
              <a:rPr lang="ru-RU" sz="2800" b="1" dirty="0" smtClean="0">
                <a:solidFill>
                  <a:schemeClr val="tx1"/>
                </a:solidFill>
              </a:rPr>
              <a:t>апомнить участникам о ведении  видеонаблюдения, о запрете  иметь при себе какие-либо средства связи, фото-аудио-видеоаппаратуру, справочные материалы, письменные заметки, и др. </a:t>
            </a:r>
            <a:endParaRPr lang="ru-RU" sz="2800" b="1" dirty="0">
              <a:solidFill>
                <a:schemeClr val="tx1"/>
              </a:solidFill>
            </a:endParaRPr>
          </a:p>
        </p:txBody>
      </p:sp>
    </p:spTree>
    <p:extLst>
      <p:ext uri="{BB962C8B-B14F-4D97-AF65-F5344CB8AC3E}">
        <p14:creationId xmlns:p14="http://schemas.microsoft.com/office/powerpoint/2010/main" val="226565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791" y="258350"/>
            <a:ext cx="9675812" cy="874490"/>
          </a:xfrm>
        </p:spPr>
        <p:txBody>
          <a:bodyPr/>
          <a:lstStyle/>
          <a:p>
            <a:r>
              <a:rPr lang="ru-RU" b="1" dirty="0" smtClean="0"/>
              <a:t>Инструктаж</a:t>
            </a:r>
            <a:r>
              <a:rPr lang="ru-RU" b="1" dirty="0"/>
              <a:t> </a:t>
            </a:r>
            <a:r>
              <a:rPr lang="ru-RU" b="1" dirty="0" smtClean="0"/>
              <a:t>с участниками</a:t>
            </a:r>
            <a:endParaRPr lang="ru-RU" b="1" dirty="0"/>
          </a:p>
        </p:txBody>
      </p:sp>
      <p:sp>
        <p:nvSpPr>
          <p:cNvPr id="3" name="Объект 2"/>
          <p:cNvSpPr>
            <a:spLocks noGrp="1"/>
          </p:cNvSpPr>
          <p:nvPr>
            <p:ph idx="1"/>
          </p:nvPr>
        </p:nvSpPr>
        <p:spPr>
          <a:xfrm>
            <a:off x="598170" y="1132840"/>
            <a:ext cx="11417300" cy="5645150"/>
          </a:xfrm>
        </p:spPr>
        <p:txBody>
          <a:bodyPr>
            <a:noAutofit/>
          </a:bodyPr>
          <a:lstStyle/>
          <a:p>
            <a:pPr marL="0" indent="0">
              <a:buNone/>
            </a:pPr>
            <a:r>
              <a:rPr lang="ru-RU" sz="2800" b="1" dirty="0" smtClean="0">
                <a:solidFill>
                  <a:schemeClr val="tx1"/>
                </a:solidFill>
              </a:rPr>
              <a:t>Первая часть – в 09.50. </a:t>
            </a:r>
          </a:p>
          <a:p>
            <a:r>
              <a:rPr lang="ru-RU" sz="2600" b="1" dirty="0">
                <a:solidFill>
                  <a:schemeClr val="tx1"/>
                </a:solidFill>
              </a:rPr>
              <a:t>информирование участников экзамена о порядке проведения экзамена, </a:t>
            </a:r>
            <a:r>
              <a:rPr lang="ru-RU" sz="2600" b="1" dirty="0" smtClean="0">
                <a:solidFill>
                  <a:schemeClr val="tx1"/>
                </a:solidFill>
              </a:rPr>
              <a:t>правилах оформления </a:t>
            </a:r>
            <a:r>
              <a:rPr lang="ru-RU" sz="2600" b="1" dirty="0">
                <a:solidFill>
                  <a:schemeClr val="tx1"/>
                </a:solidFill>
              </a:rPr>
              <a:t>экзаменационной работы, продолжительности выполнения </a:t>
            </a:r>
            <a:r>
              <a:rPr lang="ru-RU" sz="2600" b="1" dirty="0" smtClean="0">
                <a:solidFill>
                  <a:schemeClr val="tx1"/>
                </a:solidFill>
              </a:rPr>
              <a:t>экзаменационной работы</a:t>
            </a:r>
            <a:r>
              <a:rPr lang="ru-RU" sz="2600" b="1" dirty="0">
                <a:solidFill>
                  <a:schemeClr val="tx1"/>
                </a:solidFill>
              </a:rPr>
              <a:t>, порядке подачи апелляций о нарушении установленного Порядка, о </a:t>
            </a:r>
            <a:r>
              <a:rPr lang="ru-RU" sz="2600" b="1" dirty="0" smtClean="0">
                <a:solidFill>
                  <a:schemeClr val="tx1"/>
                </a:solidFill>
              </a:rPr>
              <a:t>случаях удаления </a:t>
            </a:r>
            <a:r>
              <a:rPr lang="ru-RU" sz="2600" b="1" dirty="0">
                <a:solidFill>
                  <a:schemeClr val="tx1"/>
                </a:solidFill>
              </a:rPr>
              <a:t>с экзамена, о времени и месте </a:t>
            </a:r>
            <a:r>
              <a:rPr lang="ru-RU" sz="2600" b="1" dirty="0" smtClean="0">
                <a:solidFill>
                  <a:schemeClr val="tx1"/>
                </a:solidFill>
              </a:rPr>
              <a:t>ознакомления </a:t>
            </a:r>
            <a:r>
              <a:rPr lang="ru-RU" sz="2600" b="1" dirty="0">
                <a:solidFill>
                  <a:schemeClr val="tx1"/>
                </a:solidFill>
              </a:rPr>
              <a:t>с результатами экзамена,</a:t>
            </a:r>
            <a:r>
              <a:rPr lang="ru-RU" sz="2600" b="1" dirty="0"/>
              <a:t> </a:t>
            </a:r>
            <a:r>
              <a:rPr lang="ru-RU" sz="2600" b="1" dirty="0" smtClean="0">
                <a:solidFill>
                  <a:schemeClr val="tx1"/>
                </a:solidFill>
              </a:rPr>
              <a:t>о рекомендации </a:t>
            </a:r>
            <a:r>
              <a:rPr lang="ru-RU" sz="2600" b="1" dirty="0">
                <a:solidFill>
                  <a:schemeClr val="tx1"/>
                </a:solidFill>
              </a:rPr>
              <a:t>соблюдать гигиенические требования при работе за </a:t>
            </a:r>
            <a:r>
              <a:rPr lang="ru-RU" sz="2600" b="1" dirty="0" smtClean="0">
                <a:solidFill>
                  <a:schemeClr val="tx1"/>
                </a:solidFill>
              </a:rPr>
              <a:t>компьютером </a:t>
            </a:r>
          </a:p>
          <a:p>
            <a:r>
              <a:rPr lang="ru-RU" sz="2600" b="1" dirty="0">
                <a:solidFill>
                  <a:srgbClr val="FF0000"/>
                </a:solidFill>
              </a:rPr>
              <a:t>с</a:t>
            </a:r>
            <a:r>
              <a:rPr lang="ru-RU" sz="2600" b="1" dirty="0" smtClean="0">
                <a:solidFill>
                  <a:srgbClr val="FF0000"/>
                </a:solidFill>
              </a:rPr>
              <a:t>амостоятельное ознакомление участниками </a:t>
            </a:r>
            <a:r>
              <a:rPr lang="ru-RU" sz="2600" b="1" dirty="0">
                <a:solidFill>
                  <a:srgbClr val="FF0000"/>
                </a:solidFill>
              </a:rPr>
              <a:t>с инструкцией по использованию ПО для </a:t>
            </a:r>
            <a:r>
              <a:rPr lang="ru-RU" sz="2600" b="1" dirty="0" smtClean="0">
                <a:solidFill>
                  <a:srgbClr val="FF0000"/>
                </a:solidFill>
              </a:rPr>
              <a:t>сдачи КЕГЭ </a:t>
            </a:r>
            <a:r>
              <a:rPr lang="ru-RU" sz="2600" b="1" dirty="0">
                <a:solidFill>
                  <a:srgbClr val="FF0000"/>
                </a:solidFill>
              </a:rPr>
              <a:t>и с </a:t>
            </a:r>
            <a:r>
              <a:rPr lang="ru-RU" sz="2600" b="1" dirty="0" smtClean="0">
                <a:solidFill>
                  <a:srgbClr val="FF0000"/>
                </a:solidFill>
              </a:rPr>
              <a:t>приложением к паспорту станции КЕГЭ</a:t>
            </a:r>
          </a:p>
          <a:p>
            <a:pPr marL="0" indent="0">
              <a:buNone/>
            </a:pPr>
            <a:endParaRPr lang="ru-RU" sz="2800" b="1" dirty="0" smtClean="0"/>
          </a:p>
        </p:txBody>
      </p:sp>
    </p:spTree>
    <p:extLst>
      <p:ext uri="{BB962C8B-B14F-4D97-AF65-F5344CB8AC3E}">
        <p14:creationId xmlns:p14="http://schemas.microsoft.com/office/powerpoint/2010/main" val="1911798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2537" y="313559"/>
            <a:ext cx="9675812" cy="874490"/>
          </a:xfrm>
        </p:spPr>
        <p:txBody>
          <a:bodyPr/>
          <a:lstStyle/>
          <a:p>
            <a:r>
              <a:rPr lang="ru-RU" b="1" dirty="0" smtClean="0"/>
              <a:t>Печать бланков регистрации </a:t>
            </a:r>
            <a:endParaRPr lang="ru-RU" b="1" dirty="0"/>
          </a:p>
        </p:txBody>
      </p:sp>
      <p:sp>
        <p:nvSpPr>
          <p:cNvPr id="3" name="Объект 2"/>
          <p:cNvSpPr>
            <a:spLocks noGrp="1"/>
          </p:cNvSpPr>
          <p:nvPr>
            <p:ph idx="1"/>
          </p:nvPr>
        </p:nvSpPr>
        <p:spPr>
          <a:xfrm>
            <a:off x="626853" y="1052423"/>
            <a:ext cx="11417300" cy="5615796"/>
          </a:xfrm>
        </p:spPr>
        <p:txBody>
          <a:bodyPr>
            <a:noAutofit/>
          </a:bodyPr>
          <a:lstStyle/>
          <a:p>
            <a:pPr>
              <a:lnSpc>
                <a:spcPts val="2400"/>
              </a:lnSpc>
            </a:pPr>
            <a:r>
              <a:rPr lang="ru-RU" sz="2000" b="1" dirty="0" smtClean="0">
                <a:solidFill>
                  <a:schemeClr val="tx1"/>
                </a:solidFill>
              </a:rPr>
              <a:t>не </a:t>
            </a:r>
            <a:r>
              <a:rPr lang="ru-RU" sz="2000" b="1" dirty="0">
                <a:solidFill>
                  <a:schemeClr val="tx1"/>
                </a:solidFill>
              </a:rPr>
              <a:t>ранее 10.00 </a:t>
            </a:r>
            <a:r>
              <a:rPr lang="ru-RU" sz="2000" b="1" dirty="0" smtClean="0">
                <a:solidFill>
                  <a:schemeClr val="tx1"/>
                </a:solidFill>
              </a:rPr>
              <a:t>ввести на станции организатора количество ЭМ для печати в точном соответствии с фактическим количеством участников, находящихся в аудитории;</a:t>
            </a:r>
          </a:p>
          <a:p>
            <a:pPr>
              <a:lnSpc>
                <a:spcPts val="2400"/>
              </a:lnSpc>
            </a:pPr>
            <a:r>
              <a:rPr lang="ru-RU" sz="2000" b="1" dirty="0">
                <a:solidFill>
                  <a:schemeClr val="tx1"/>
                </a:solidFill>
              </a:rPr>
              <a:t>з</a:t>
            </a:r>
            <a:r>
              <a:rPr lang="ru-RU" sz="2000" b="1" dirty="0" smtClean="0">
                <a:solidFill>
                  <a:schemeClr val="tx1"/>
                </a:solidFill>
              </a:rPr>
              <a:t>апустить процедуру расшифровки КИМ;</a:t>
            </a:r>
          </a:p>
          <a:p>
            <a:pPr>
              <a:lnSpc>
                <a:spcPts val="2400"/>
              </a:lnSpc>
            </a:pPr>
            <a:r>
              <a:rPr lang="ru-RU" sz="2000" b="1" dirty="0">
                <a:solidFill>
                  <a:schemeClr val="tx1"/>
                </a:solidFill>
              </a:rPr>
              <a:t>в</a:t>
            </a:r>
            <a:r>
              <a:rPr lang="ru-RU" sz="2000" b="1" dirty="0" smtClean="0">
                <a:solidFill>
                  <a:schemeClr val="tx1"/>
                </a:solidFill>
              </a:rPr>
              <a:t>ыполнить печать </a:t>
            </a:r>
            <a:r>
              <a:rPr lang="ru-RU" sz="2000" b="1" dirty="0" smtClean="0">
                <a:solidFill>
                  <a:srgbClr val="FF0000"/>
                </a:solidFill>
              </a:rPr>
              <a:t>бланков регистрации;</a:t>
            </a:r>
          </a:p>
          <a:p>
            <a:pPr>
              <a:lnSpc>
                <a:spcPts val="2400"/>
              </a:lnSpc>
            </a:pPr>
            <a:r>
              <a:rPr lang="ru-RU" sz="2000" b="1" dirty="0" smtClean="0">
                <a:solidFill>
                  <a:schemeClr val="tx1"/>
                </a:solidFill>
              </a:rPr>
              <a:t>выполнить </a:t>
            </a:r>
            <a:r>
              <a:rPr lang="ru-RU" sz="2000" b="1" dirty="0">
                <a:solidFill>
                  <a:schemeClr val="tx1"/>
                </a:solidFill>
              </a:rPr>
              <a:t>печать комплектов ЭМ:</a:t>
            </a:r>
          </a:p>
          <a:p>
            <a:pPr>
              <a:lnSpc>
                <a:spcPts val="2400"/>
              </a:lnSpc>
            </a:pPr>
            <a:r>
              <a:rPr lang="ru-RU" sz="2000" b="1" dirty="0">
                <a:solidFill>
                  <a:srgbClr val="0070C0"/>
                </a:solidFill>
              </a:rPr>
              <a:t>распечатать первый бланк регистрации (БР), проверить качество печати (белые-черные полосы, </a:t>
            </a:r>
            <a:r>
              <a:rPr lang="ru-RU" sz="2000" b="1" dirty="0" err="1">
                <a:solidFill>
                  <a:srgbClr val="0070C0"/>
                </a:solidFill>
              </a:rPr>
              <a:t>непропечатанные</a:t>
            </a:r>
            <a:r>
              <a:rPr lang="ru-RU" sz="2000" b="1" dirty="0">
                <a:solidFill>
                  <a:srgbClr val="0070C0"/>
                </a:solidFill>
              </a:rPr>
              <a:t> фрагменты </a:t>
            </a:r>
            <a:r>
              <a:rPr lang="ru-RU" sz="2000" b="1" dirty="0" smtClean="0">
                <a:solidFill>
                  <a:srgbClr val="0070C0"/>
                </a:solidFill>
              </a:rPr>
              <a:t>бланка, пробелы или лишние полосы на </a:t>
            </a:r>
            <a:r>
              <a:rPr lang="en-US" sz="2000" b="1" dirty="0" smtClean="0">
                <a:solidFill>
                  <a:srgbClr val="0070C0"/>
                </a:solidFill>
              </a:rPr>
              <a:t>QR-</a:t>
            </a:r>
            <a:r>
              <a:rPr lang="ru-RU" sz="2000" b="1" dirty="0" smtClean="0">
                <a:solidFill>
                  <a:srgbClr val="0070C0"/>
                </a:solidFill>
              </a:rPr>
              <a:t>коде, реперные точки);</a:t>
            </a:r>
            <a:endParaRPr lang="ru-RU" sz="2000" b="1" dirty="0">
              <a:solidFill>
                <a:srgbClr val="0070C0"/>
              </a:solidFill>
            </a:endParaRPr>
          </a:p>
          <a:p>
            <a:pPr>
              <a:lnSpc>
                <a:spcPts val="2400"/>
              </a:lnSpc>
            </a:pPr>
            <a:r>
              <a:rPr lang="ru-RU" sz="2000" b="1" dirty="0">
                <a:solidFill>
                  <a:srgbClr val="0070C0"/>
                </a:solidFill>
              </a:rPr>
              <a:t>в случае качественной печати подтвердить на станции печати, что БР распечатан корректно;</a:t>
            </a:r>
          </a:p>
          <a:p>
            <a:pPr>
              <a:lnSpc>
                <a:spcPts val="2400"/>
              </a:lnSpc>
            </a:pPr>
            <a:r>
              <a:rPr lang="ru-RU" sz="2000" b="1" dirty="0">
                <a:solidFill>
                  <a:srgbClr val="0070C0"/>
                </a:solidFill>
              </a:rPr>
              <a:t>продолжить печать, подтверждать корректность печати каждого БР, включая последний;</a:t>
            </a:r>
          </a:p>
          <a:p>
            <a:pPr>
              <a:lnSpc>
                <a:spcPts val="2400"/>
              </a:lnSpc>
            </a:pPr>
            <a:r>
              <a:rPr lang="ru-RU" sz="2000" b="1" dirty="0">
                <a:solidFill>
                  <a:srgbClr val="0070C0"/>
                </a:solidFill>
              </a:rPr>
              <a:t>качественные БР разместить на столе для ЭМ, отделяя один бланк от другого  (стол должен быть чистым, без посторонних предметов и документов!)</a:t>
            </a:r>
          </a:p>
          <a:p>
            <a:endParaRPr lang="ru-RU" sz="2600" b="1" dirty="0" smtClean="0">
              <a:solidFill>
                <a:srgbClr val="FF0000"/>
              </a:solidFill>
            </a:endParaRPr>
          </a:p>
          <a:p>
            <a:endParaRPr lang="ru-RU" sz="2800" b="1" dirty="0" smtClean="0"/>
          </a:p>
          <a:p>
            <a:pPr marL="0" indent="0">
              <a:buNone/>
            </a:pPr>
            <a:endParaRPr lang="ru-RU" sz="2800" b="1" dirty="0" smtClean="0"/>
          </a:p>
        </p:txBody>
      </p:sp>
    </p:spTree>
    <p:extLst>
      <p:ext uri="{BB962C8B-B14F-4D97-AF65-F5344CB8AC3E}">
        <p14:creationId xmlns:p14="http://schemas.microsoft.com/office/powerpoint/2010/main" val="206945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449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609600" y="1371600"/>
            <a:ext cx="11417300" cy="5384800"/>
          </a:xfrm>
        </p:spPr>
        <p:txBody>
          <a:bodyPr>
            <a:noAutofit/>
          </a:bodyPr>
          <a:lstStyle/>
          <a:p>
            <a:pPr marL="0" indent="0">
              <a:buNone/>
            </a:pPr>
            <a:r>
              <a:rPr lang="ru-RU" sz="2400" b="1" dirty="0" smtClean="0">
                <a:solidFill>
                  <a:schemeClr val="tx1"/>
                </a:solidFill>
              </a:rPr>
              <a:t>Некачественная печать:</a:t>
            </a:r>
          </a:p>
          <a:p>
            <a:r>
              <a:rPr lang="ru-RU" sz="2400" b="1" dirty="0">
                <a:solidFill>
                  <a:schemeClr val="tx1"/>
                </a:solidFill>
              </a:rPr>
              <a:t>в</a:t>
            </a:r>
            <a:r>
              <a:rPr lang="ru-RU" sz="2400" b="1" dirty="0" smtClean="0">
                <a:solidFill>
                  <a:schemeClr val="tx1"/>
                </a:solidFill>
              </a:rPr>
              <a:t> случае некачественной печати отметить, что бланк распечатан некорректно;</a:t>
            </a:r>
          </a:p>
          <a:p>
            <a:r>
              <a:rPr lang="ru-RU" sz="2400" b="1" dirty="0" smtClean="0">
                <a:solidFill>
                  <a:schemeClr val="tx1"/>
                </a:solidFill>
              </a:rPr>
              <a:t>некачественный БР отложить </a:t>
            </a:r>
            <a:r>
              <a:rPr lang="ru-RU" sz="2400" b="1" dirty="0">
                <a:solidFill>
                  <a:schemeClr val="tx1"/>
                </a:solidFill>
              </a:rPr>
              <a:t>отдельно от остальных комплектов, на стол </a:t>
            </a:r>
            <a:r>
              <a:rPr lang="ru-RU" sz="2400" b="1" dirty="0" smtClean="0">
                <a:solidFill>
                  <a:schemeClr val="tx1"/>
                </a:solidFill>
              </a:rPr>
              <a:t>организатора;</a:t>
            </a:r>
            <a:endParaRPr lang="ru-RU" sz="2400" b="1" dirty="0">
              <a:solidFill>
                <a:schemeClr val="tx1"/>
              </a:solidFill>
            </a:endParaRPr>
          </a:p>
          <a:p>
            <a:r>
              <a:rPr lang="ru-RU" sz="2400" b="1" dirty="0" smtClean="0">
                <a:solidFill>
                  <a:schemeClr val="tx1"/>
                </a:solidFill>
              </a:rPr>
              <a:t>продолжить печать (</a:t>
            </a:r>
            <a:r>
              <a:rPr lang="ru-RU" sz="2400" b="1" dirty="0" err="1" smtClean="0">
                <a:solidFill>
                  <a:schemeClr val="tx1"/>
                </a:solidFill>
              </a:rPr>
              <a:t>токен</a:t>
            </a:r>
            <a:r>
              <a:rPr lang="ru-RU" sz="2400" b="1" dirty="0" smtClean="0">
                <a:solidFill>
                  <a:schemeClr val="tx1"/>
                </a:solidFill>
              </a:rPr>
              <a:t> члена ГЭК в этом случае НЕ нужен, программа напечатает заказанное количество бланков) </a:t>
            </a:r>
          </a:p>
          <a:p>
            <a:r>
              <a:rPr lang="ru-RU" sz="2400" b="1" dirty="0" smtClean="0">
                <a:solidFill>
                  <a:schemeClr val="tx1"/>
                </a:solidFill>
              </a:rPr>
              <a:t>продолжать печать, подтверждая корректность печати каждого БР, </a:t>
            </a:r>
            <a:r>
              <a:rPr lang="ru-RU" sz="2400" b="1" u="sng" dirty="0" smtClean="0">
                <a:solidFill>
                  <a:schemeClr val="tx1"/>
                </a:solidFill>
              </a:rPr>
              <a:t>включая последний.</a:t>
            </a:r>
          </a:p>
        </p:txBody>
      </p:sp>
    </p:spTree>
    <p:extLst>
      <p:ext uri="{BB962C8B-B14F-4D97-AF65-F5344CB8AC3E}">
        <p14:creationId xmlns:p14="http://schemas.microsoft.com/office/powerpoint/2010/main" val="79056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941" y="624110"/>
            <a:ext cx="9698672" cy="72463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005840" y="1348740"/>
            <a:ext cx="10498772" cy="5223510"/>
          </a:xfrm>
        </p:spPr>
        <p:txBody>
          <a:bodyPr>
            <a:normAutofit/>
          </a:bodyPr>
          <a:lstStyle/>
          <a:p>
            <a:pPr marL="0" indent="0">
              <a:buNone/>
            </a:pPr>
            <a:r>
              <a:rPr lang="ru-RU" sz="2800" b="1" dirty="0" smtClean="0">
                <a:solidFill>
                  <a:schemeClr val="tx1"/>
                </a:solidFill>
              </a:rPr>
              <a:t>Замятие бумаги в принтере:</a:t>
            </a:r>
          </a:p>
          <a:p>
            <a:pPr marL="0" indent="0">
              <a:buNone/>
            </a:pPr>
            <a:endParaRPr lang="ru-RU" sz="2800" b="1" dirty="0" smtClean="0">
              <a:solidFill>
                <a:schemeClr val="tx1"/>
              </a:solidFill>
            </a:endParaRPr>
          </a:p>
          <a:p>
            <a:pPr marL="0" indent="0">
              <a:buNone/>
            </a:pPr>
            <a:r>
              <a:rPr lang="ru-RU" sz="2800" b="1" dirty="0" smtClean="0">
                <a:solidFill>
                  <a:schemeClr val="tx1"/>
                </a:solidFill>
              </a:rPr>
              <a:t>- пригласить технического специалиста для устранения неполадки;</a:t>
            </a:r>
          </a:p>
          <a:p>
            <a:pPr marL="0" indent="0">
              <a:buNone/>
            </a:pPr>
            <a:r>
              <a:rPr lang="ru-RU" sz="2800" b="1" dirty="0" smtClean="0">
                <a:solidFill>
                  <a:schemeClr val="tx1"/>
                </a:solidFill>
              </a:rPr>
              <a:t>- после восстановления работы принтера сверить номер качественно распечатанного бланка регистрации с уже распечатанными бланками и с номером забракованного  бланка на станции;</a:t>
            </a:r>
          </a:p>
          <a:p>
            <a:pPr marL="0" indent="0">
              <a:buNone/>
            </a:pPr>
            <a:r>
              <a:rPr lang="ru-RU" sz="2800" b="1" dirty="0" smtClean="0">
                <a:solidFill>
                  <a:schemeClr val="tx1"/>
                </a:solidFill>
              </a:rPr>
              <a:t>- НЕ ДОПУСКАТЬ «</a:t>
            </a:r>
            <a:r>
              <a:rPr lang="ru-RU" sz="2800" b="1" dirty="0" err="1" smtClean="0">
                <a:solidFill>
                  <a:schemeClr val="tx1"/>
                </a:solidFill>
              </a:rPr>
              <a:t>задвоения</a:t>
            </a:r>
            <a:r>
              <a:rPr lang="ru-RU" sz="2800" b="1" dirty="0" smtClean="0">
                <a:solidFill>
                  <a:schemeClr val="tx1"/>
                </a:solidFill>
              </a:rPr>
              <a:t>» бланков</a:t>
            </a:r>
          </a:p>
        </p:txBody>
      </p:sp>
    </p:spTree>
    <p:extLst>
      <p:ext uri="{BB962C8B-B14F-4D97-AF65-F5344CB8AC3E}">
        <p14:creationId xmlns:p14="http://schemas.microsoft.com/office/powerpoint/2010/main" val="76532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941" y="624110"/>
            <a:ext cx="9698672" cy="72463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005840" y="1348740"/>
            <a:ext cx="10498772" cy="5223510"/>
          </a:xfrm>
        </p:spPr>
        <p:txBody>
          <a:bodyPr>
            <a:normAutofit/>
          </a:bodyPr>
          <a:lstStyle/>
          <a:p>
            <a:pPr marL="0" indent="0">
              <a:buNone/>
            </a:pPr>
            <a:r>
              <a:rPr lang="ru-RU" sz="2800" b="1" dirty="0" smtClean="0">
                <a:solidFill>
                  <a:schemeClr val="tx1"/>
                </a:solidFill>
              </a:rPr>
              <a:t>Опоздавший участник: </a:t>
            </a:r>
            <a:r>
              <a:rPr lang="ru-RU" sz="2800" b="1" dirty="0" smtClean="0">
                <a:solidFill>
                  <a:schemeClr val="accent2">
                    <a:lumMod val="75000"/>
                  </a:schemeClr>
                </a:solidFill>
              </a:rPr>
              <a:t>дополнительная печать</a:t>
            </a:r>
          </a:p>
          <a:p>
            <a:pPr marL="0" indent="0">
              <a:buNone/>
            </a:pPr>
            <a:r>
              <a:rPr lang="ru-RU" sz="2800" b="1" dirty="0" smtClean="0">
                <a:solidFill>
                  <a:schemeClr val="tx1"/>
                </a:solidFill>
              </a:rPr>
              <a:t>- пригласить члена ГЭК для произведения дополнительной печати;</a:t>
            </a:r>
          </a:p>
          <a:p>
            <a:pPr marL="0" indent="0">
              <a:buNone/>
            </a:pPr>
            <a:r>
              <a:rPr lang="ru-RU" sz="2800" b="1" dirty="0" smtClean="0">
                <a:solidFill>
                  <a:schemeClr val="tx1"/>
                </a:solidFill>
              </a:rPr>
              <a:t>- после активации </a:t>
            </a:r>
            <a:r>
              <a:rPr lang="ru-RU" sz="2800" b="1" dirty="0" err="1" smtClean="0">
                <a:solidFill>
                  <a:schemeClr val="tx1"/>
                </a:solidFill>
              </a:rPr>
              <a:t>токена</a:t>
            </a:r>
            <a:r>
              <a:rPr lang="ru-RU" sz="2800" b="1" dirty="0" smtClean="0">
                <a:solidFill>
                  <a:schemeClr val="tx1"/>
                </a:solidFill>
              </a:rPr>
              <a:t> членом ГЭК указать необходимое количество экземпляров  для дополнительной печати;</a:t>
            </a:r>
          </a:p>
          <a:p>
            <a:pPr marL="0" indent="0">
              <a:buNone/>
            </a:pPr>
            <a:r>
              <a:rPr lang="ru-RU" sz="2800" b="1" dirty="0" smtClean="0">
                <a:solidFill>
                  <a:schemeClr val="tx1"/>
                </a:solidFill>
              </a:rPr>
              <a:t>- распечатать бланк регистрации, проверить, выдать участнику, проследить, чтобы регистрационные поля были заполнены правильно.</a:t>
            </a:r>
          </a:p>
        </p:txBody>
      </p:sp>
    </p:spTree>
    <p:extLst>
      <p:ext uri="{BB962C8B-B14F-4D97-AF65-F5344CB8AC3E}">
        <p14:creationId xmlns:p14="http://schemas.microsoft.com/office/powerpoint/2010/main" val="171638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941" y="624110"/>
            <a:ext cx="9698672" cy="72463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005840" y="1348740"/>
            <a:ext cx="10498772" cy="5223510"/>
          </a:xfrm>
        </p:spPr>
        <p:txBody>
          <a:bodyPr>
            <a:normAutofit lnSpcReduction="10000"/>
          </a:bodyPr>
          <a:lstStyle/>
          <a:p>
            <a:pPr marL="0" indent="0">
              <a:buNone/>
            </a:pPr>
            <a:r>
              <a:rPr lang="ru-RU" sz="2800" b="1" dirty="0" smtClean="0">
                <a:solidFill>
                  <a:schemeClr val="tx1"/>
                </a:solidFill>
              </a:rPr>
              <a:t>Обнаружение брака в БР участником </a:t>
            </a:r>
            <a:r>
              <a:rPr lang="ru-RU" sz="2800" b="1" dirty="0" smtClean="0">
                <a:solidFill>
                  <a:srgbClr val="FF0000"/>
                </a:solidFill>
              </a:rPr>
              <a:t>до начала выполнения работы и до введения номера БР в ПО станции КЕГЭ</a:t>
            </a:r>
            <a:r>
              <a:rPr lang="ru-RU" sz="2800" b="1" dirty="0" smtClean="0"/>
              <a:t>: </a:t>
            </a:r>
          </a:p>
          <a:p>
            <a:pPr marL="0" indent="0">
              <a:buNone/>
            </a:pPr>
            <a:r>
              <a:rPr lang="ru-RU" sz="2800" b="1" dirty="0" smtClean="0">
                <a:solidFill>
                  <a:srgbClr val="FF0000"/>
                </a:solidFill>
              </a:rPr>
              <a:t>дополнительная печать</a:t>
            </a:r>
          </a:p>
          <a:p>
            <a:pPr>
              <a:buFontTx/>
              <a:buChar char="-"/>
            </a:pPr>
            <a:r>
              <a:rPr lang="ru-RU" sz="2400" b="1" dirty="0" smtClean="0">
                <a:solidFill>
                  <a:schemeClr val="tx1"/>
                </a:solidFill>
              </a:rPr>
              <a:t>изъять некачественный </a:t>
            </a:r>
            <a:r>
              <a:rPr lang="ru-RU" sz="2400" b="1" dirty="0">
                <a:solidFill>
                  <a:schemeClr val="tx1"/>
                </a:solidFill>
              </a:rPr>
              <a:t>бланк </a:t>
            </a:r>
            <a:r>
              <a:rPr lang="ru-RU" sz="2400" b="1" dirty="0" smtClean="0">
                <a:solidFill>
                  <a:schemeClr val="tx1"/>
                </a:solidFill>
              </a:rPr>
              <a:t>регистрации, отложить на стол организатора;</a:t>
            </a:r>
          </a:p>
          <a:p>
            <a:pPr>
              <a:buFontTx/>
              <a:buChar char="-"/>
            </a:pPr>
            <a:r>
              <a:rPr lang="ru-RU" sz="2400" b="1" dirty="0">
                <a:solidFill>
                  <a:schemeClr val="tx1"/>
                </a:solidFill>
              </a:rPr>
              <a:t>средствами станции </a:t>
            </a:r>
            <a:r>
              <a:rPr lang="ru-RU" sz="2400" b="1" dirty="0" smtClean="0">
                <a:solidFill>
                  <a:schemeClr val="tx1"/>
                </a:solidFill>
              </a:rPr>
              <a:t>организатора </a:t>
            </a:r>
            <a:r>
              <a:rPr lang="ru-RU" sz="2400" b="1" dirty="0">
                <a:solidFill>
                  <a:schemeClr val="tx1"/>
                </a:solidFill>
              </a:rPr>
              <a:t>ЭМ забраковать бланк </a:t>
            </a:r>
            <a:r>
              <a:rPr lang="ru-RU" sz="2400" b="1" dirty="0" smtClean="0">
                <a:solidFill>
                  <a:schemeClr val="tx1"/>
                </a:solidFill>
              </a:rPr>
              <a:t>регистрации;</a:t>
            </a:r>
            <a:endParaRPr lang="ru-RU" sz="2400" b="1" dirty="0">
              <a:solidFill>
                <a:schemeClr val="tx1"/>
              </a:solidFill>
            </a:endParaRPr>
          </a:p>
          <a:p>
            <a:pPr>
              <a:buFontTx/>
              <a:buChar char="-"/>
            </a:pPr>
            <a:r>
              <a:rPr lang="ru-RU" sz="2400" b="1" dirty="0" smtClean="0">
                <a:solidFill>
                  <a:schemeClr val="tx1"/>
                </a:solidFill>
              </a:rPr>
              <a:t>пригласить </a:t>
            </a:r>
            <a:r>
              <a:rPr lang="ru-RU" sz="2400" b="1" dirty="0">
                <a:solidFill>
                  <a:schemeClr val="tx1"/>
                </a:solidFill>
              </a:rPr>
              <a:t>члена ГЭК </a:t>
            </a:r>
            <a:r>
              <a:rPr lang="ru-RU" sz="2400" b="1" dirty="0" smtClean="0">
                <a:solidFill>
                  <a:schemeClr val="tx1"/>
                </a:solidFill>
              </a:rPr>
              <a:t>для активации процедуры  дополнительной </a:t>
            </a:r>
            <a:r>
              <a:rPr lang="ru-RU" sz="2400" b="1" dirty="0">
                <a:solidFill>
                  <a:schemeClr val="tx1"/>
                </a:solidFill>
              </a:rPr>
              <a:t>печати </a:t>
            </a:r>
            <a:r>
              <a:rPr lang="ru-RU" sz="2400" b="1" dirty="0" smtClean="0">
                <a:solidFill>
                  <a:schemeClr val="tx1"/>
                </a:solidFill>
              </a:rPr>
              <a:t>бланка регистрации с помощь </a:t>
            </a:r>
            <a:r>
              <a:rPr lang="ru-RU" sz="2400" b="1" dirty="0" err="1" smtClean="0">
                <a:solidFill>
                  <a:schemeClr val="tx1"/>
                </a:solidFill>
              </a:rPr>
              <a:t>токена</a:t>
            </a:r>
            <a:r>
              <a:rPr lang="ru-RU" sz="2400" b="1" dirty="0" smtClean="0">
                <a:solidFill>
                  <a:schemeClr val="tx1"/>
                </a:solidFill>
              </a:rPr>
              <a:t> члена ГЭК;</a:t>
            </a:r>
            <a:endParaRPr lang="ru-RU" sz="2400" b="1" dirty="0">
              <a:solidFill>
                <a:schemeClr val="tx1"/>
              </a:solidFill>
            </a:endParaRPr>
          </a:p>
          <a:p>
            <a:pPr>
              <a:buFontTx/>
              <a:buChar char="-"/>
            </a:pPr>
            <a:r>
              <a:rPr lang="ru-RU" sz="2400" b="1" dirty="0" smtClean="0">
                <a:solidFill>
                  <a:schemeClr val="tx1"/>
                </a:solidFill>
              </a:rPr>
              <a:t>произвести дополнительную печать.</a:t>
            </a:r>
            <a:endParaRPr lang="ru-RU" sz="2400" b="1" dirty="0">
              <a:solidFill>
                <a:schemeClr val="tx1"/>
              </a:solidFill>
            </a:endParaRPr>
          </a:p>
        </p:txBody>
      </p:sp>
    </p:spTree>
    <p:extLst>
      <p:ext uri="{BB962C8B-B14F-4D97-AF65-F5344CB8AC3E}">
        <p14:creationId xmlns:p14="http://schemas.microsoft.com/office/powerpoint/2010/main" val="3692628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941" y="624110"/>
            <a:ext cx="9698672" cy="72463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937261" y="1451610"/>
            <a:ext cx="10498772" cy="5223510"/>
          </a:xfrm>
        </p:spPr>
        <p:txBody>
          <a:bodyPr>
            <a:normAutofit lnSpcReduction="10000"/>
          </a:bodyPr>
          <a:lstStyle/>
          <a:p>
            <a:pPr marL="0" indent="0">
              <a:buNone/>
            </a:pPr>
            <a:r>
              <a:rPr lang="ru-RU" sz="2400" b="1" dirty="0" smtClean="0">
                <a:solidFill>
                  <a:schemeClr val="tx1"/>
                </a:solidFill>
              </a:rPr>
              <a:t>Порча БР участником в процессе выполнения работы, </a:t>
            </a:r>
            <a:r>
              <a:rPr lang="ru-RU" sz="2400" b="1" dirty="0" smtClean="0">
                <a:solidFill>
                  <a:srgbClr val="FF0000"/>
                </a:solidFill>
              </a:rPr>
              <a:t>после введения в ПО номера бланка регистрации: дополнительная печать</a:t>
            </a:r>
          </a:p>
          <a:p>
            <a:pPr marL="0" indent="0">
              <a:buNone/>
            </a:pPr>
            <a:r>
              <a:rPr lang="ru-RU" sz="2400" b="1" dirty="0" smtClean="0">
                <a:solidFill>
                  <a:schemeClr val="tx1"/>
                </a:solidFill>
              </a:rPr>
              <a:t>- пригласить члена ГЭК для произведения дополнительной печати;</a:t>
            </a:r>
          </a:p>
          <a:p>
            <a:pPr marL="0" indent="0">
              <a:buNone/>
            </a:pPr>
            <a:r>
              <a:rPr lang="ru-RU" sz="2400" b="1" dirty="0" smtClean="0">
                <a:solidFill>
                  <a:schemeClr val="tx1"/>
                </a:solidFill>
              </a:rPr>
              <a:t>- после активации </a:t>
            </a:r>
            <a:r>
              <a:rPr lang="ru-RU" sz="2400" b="1" dirty="0" err="1" smtClean="0">
                <a:solidFill>
                  <a:schemeClr val="tx1"/>
                </a:solidFill>
              </a:rPr>
              <a:t>токена</a:t>
            </a:r>
            <a:r>
              <a:rPr lang="ru-RU" sz="2400" b="1" dirty="0" smtClean="0">
                <a:solidFill>
                  <a:schemeClr val="tx1"/>
                </a:solidFill>
              </a:rPr>
              <a:t> членом ГЭК указать необходимое количество экземпляров  для дополнительной печати;</a:t>
            </a:r>
          </a:p>
          <a:p>
            <a:pPr marL="0" indent="0">
              <a:buNone/>
            </a:pPr>
            <a:r>
              <a:rPr lang="ru-RU" sz="2400" b="1" dirty="0" smtClean="0">
                <a:solidFill>
                  <a:schemeClr val="tx1"/>
                </a:solidFill>
              </a:rPr>
              <a:t>- распечатать бланк регистрации, проверить, выдать участнику, проследить, чтобы регистрационные поля были заполнены правильно.</a:t>
            </a:r>
          </a:p>
          <a:p>
            <a:pPr marL="0" indent="0">
              <a:buNone/>
            </a:pPr>
            <a:r>
              <a:rPr lang="ru-RU" sz="2800" b="1" dirty="0" smtClean="0">
                <a:solidFill>
                  <a:srgbClr val="FF0000"/>
                </a:solidFill>
              </a:rPr>
              <a:t>Замена комплекта производится полностью, включая КИМ, то есть при порче бланка требуется замена станции КЕГЭ !!!</a:t>
            </a:r>
            <a:endParaRPr lang="ru-RU" sz="2800" b="1" dirty="0">
              <a:solidFill>
                <a:srgbClr val="FF0000"/>
              </a:solidFill>
            </a:endParaRPr>
          </a:p>
        </p:txBody>
      </p:sp>
    </p:spTree>
    <p:extLst>
      <p:ext uri="{BB962C8B-B14F-4D97-AF65-F5344CB8AC3E}">
        <p14:creationId xmlns:p14="http://schemas.microsoft.com/office/powerpoint/2010/main" val="27330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941" y="624110"/>
            <a:ext cx="9698672" cy="72463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005840" y="1348740"/>
            <a:ext cx="10498772" cy="5223510"/>
          </a:xfrm>
        </p:spPr>
        <p:txBody>
          <a:bodyPr>
            <a:normAutofit/>
          </a:bodyPr>
          <a:lstStyle/>
          <a:p>
            <a:pPr marL="0" indent="0">
              <a:buNone/>
            </a:pPr>
            <a:r>
              <a:rPr lang="ru-RU" sz="2400" b="1" dirty="0" smtClean="0">
                <a:solidFill>
                  <a:schemeClr val="tx1"/>
                </a:solidFill>
              </a:rPr>
              <a:t>Замена станции организатора</a:t>
            </a:r>
          </a:p>
          <a:p>
            <a:pPr>
              <a:buFontTx/>
              <a:buChar char="-"/>
            </a:pPr>
            <a:r>
              <a:rPr lang="ru-RU" sz="2400" b="1" dirty="0">
                <a:solidFill>
                  <a:schemeClr val="tx1"/>
                </a:solidFill>
              </a:rPr>
              <a:t>п</a:t>
            </a:r>
            <a:r>
              <a:rPr lang="ru-RU" sz="2400" b="1" dirty="0" smtClean="0">
                <a:solidFill>
                  <a:schemeClr val="tx1"/>
                </a:solidFill>
              </a:rPr>
              <a:t>ри выходе из строя станции организатора пригласить технического специалиста и члена ГЭК, сообщить, сколько бланков регистрации осталось нераспечатанными;</a:t>
            </a:r>
          </a:p>
          <a:p>
            <a:pPr>
              <a:buFontTx/>
              <a:buChar char="-"/>
            </a:pPr>
            <a:r>
              <a:rPr lang="ru-RU" sz="2400" b="1" dirty="0">
                <a:solidFill>
                  <a:schemeClr val="tx1"/>
                </a:solidFill>
              </a:rPr>
              <a:t>в</a:t>
            </a:r>
            <a:r>
              <a:rPr lang="ru-RU" sz="2400" b="1" dirty="0" smtClean="0">
                <a:solidFill>
                  <a:schemeClr val="tx1"/>
                </a:solidFill>
              </a:rPr>
              <a:t>ышедшую из строя станцию организатора </a:t>
            </a:r>
            <a:r>
              <a:rPr lang="ru-RU" sz="2400" b="1" dirty="0" smtClean="0">
                <a:solidFill>
                  <a:schemeClr val="accent2">
                    <a:lumMod val="75000"/>
                  </a:schemeClr>
                </a:solidFill>
              </a:rPr>
              <a:t>отставить в сторону, в зоне видимости камер, и не убирать до завершения экзамена!!!</a:t>
            </a:r>
          </a:p>
          <a:p>
            <a:pPr>
              <a:buFontTx/>
              <a:buChar char="-"/>
            </a:pPr>
            <a:r>
              <a:rPr lang="ru-RU" sz="2400" b="1" dirty="0">
                <a:solidFill>
                  <a:schemeClr val="tx1"/>
                </a:solidFill>
              </a:rPr>
              <a:t>п</a:t>
            </a:r>
            <a:r>
              <a:rPr lang="ru-RU" sz="2400" b="1" dirty="0" smtClean="0">
                <a:solidFill>
                  <a:schemeClr val="tx1"/>
                </a:solidFill>
              </a:rPr>
              <a:t>осле получения резервного ключа в штабе ППЭ и активации </a:t>
            </a:r>
            <a:r>
              <a:rPr lang="ru-RU" sz="2400" b="1" dirty="0" err="1" smtClean="0">
                <a:solidFill>
                  <a:schemeClr val="tx1"/>
                </a:solidFill>
              </a:rPr>
              <a:t>токена</a:t>
            </a:r>
            <a:r>
              <a:rPr lang="ru-RU" sz="2400" b="1" dirty="0" smtClean="0">
                <a:solidFill>
                  <a:schemeClr val="tx1"/>
                </a:solidFill>
              </a:rPr>
              <a:t> члена ГЭК на </a:t>
            </a:r>
            <a:r>
              <a:rPr lang="ru-RU" sz="2400" b="1" dirty="0">
                <a:solidFill>
                  <a:schemeClr val="tx1"/>
                </a:solidFill>
              </a:rPr>
              <a:t>новой станции </a:t>
            </a:r>
            <a:r>
              <a:rPr lang="ru-RU" sz="2400" b="1" dirty="0" smtClean="0">
                <a:solidFill>
                  <a:schemeClr val="tx1"/>
                </a:solidFill>
              </a:rPr>
              <a:t>организатора ввести количество оставшихся для распечатки комплектов;</a:t>
            </a:r>
          </a:p>
          <a:p>
            <a:pPr>
              <a:buFontTx/>
              <a:buChar char="-"/>
            </a:pPr>
            <a:r>
              <a:rPr lang="ru-RU" sz="2400" b="1" dirty="0">
                <a:solidFill>
                  <a:schemeClr val="tx1"/>
                </a:solidFill>
              </a:rPr>
              <a:t>р</a:t>
            </a:r>
            <a:r>
              <a:rPr lang="ru-RU" sz="2400" b="1" dirty="0" smtClean="0">
                <a:solidFill>
                  <a:schemeClr val="tx1"/>
                </a:solidFill>
              </a:rPr>
              <a:t>аспечатать комплекты, действуя в обычном порядке.</a:t>
            </a:r>
          </a:p>
          <a:p>
            <a:pPr>
              <a:buFontTx/>
              <a:buChar char="-"/>
            </a:pPr>
            <a:endParaRPr lang="ru-RU" sz="2400" b="1" dirty="0">
              <a:solidFill>
                <a:schemeClr val="tx1">
                  <a:lumMod val="50000"/>
                  <a:lumOff val="50000"/>
                </a:schemeClr>
              </a:solidFill>
            </a:endParaRPr>
          </a:p>
        </p:txBody>
      </p:sp>
    </p:spTree>
    <p:extLst>
      <p:ext uri="{BB962C8B-B14F-4D97-AF65-F5344CB8AC3E}">
        <p14:creationId xmlns:p14="http://schemas.microsoft.com/office/powerpoint/2010/main" val="220009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41750"/>
          </a:xfrm>
        </p:spPr>
        <p:txBody>
          <a:bodyPr>
            <a:normAutofit fontScale="90000"/>
          </a:bodyPr>
          <a:lstStyle/>
          <a:p>
            <a:r>
              <a:rPr lang="ru-RU" b="1" dirty="0" smtClean="0"/>
              <a:t>Прибытие в пункт</a:t>
            </a:r>
            <a:endParaRPr lang="ru-RU" b="1" dirty="0"/>
          </a:p>
        </p:txBody>
      </p:sp>
      <p:sp>
        <p:nvSpPr>
          <p:cNvPr id="3" name="Объект 2"/>
          <p:cNvSpPr>
            <a:spLocks noGrp="1"/>
          </p:cNvSpPr>
          <p:nvPr>
            <p:ph idx="1"/>
          </p:nvPr>
        </p:nvSpPr>
        <p:spPr>
          <a:xfrm>
            <a:off x="1165860" y="1451610"/>
            <a:ext cx="10338752" cy="5166360"/>
          </a:xfrm>
        </p:spPr>
        <p:txBody>
          <a:bodyPr>
            <a:normAutofit/>
          </a:bodyPr>
          <a:lstStyle/>
          <a:p>
            <a:r>
              <a:rPr lang="ru-RU" sz="3200" b="1" dirty="0" smtClean="0">
                <a:solidFill>
                  <a:schemeClr val="tx1"/>
                </a:solidFill>
              </a:rPr>
              <a:t>Прибыть в ППЭ не позднее </a:t>
            </a:r>
            <a:r>
              <a:rPr lang="ru-RU" sz="3200" b="1" dirty="0" smtClean="0">
                <a:solidFill>
                  <a:schemeClr val="tx1"/>
                </a:solidFill>
              </a:rPr>
              <a:t>07.50.</a:t>
            </a:r>
            <a:endParaRPr lang="ru-RU" sz="3200" b="1" dirty="0" smtClean="0">
              <a:solidFill>
                <a:schemeClr val="tx1"/>
              </a:solidFill>
            </a:endParaRPr>
          </a:p>
          <a:p>
            <a:r>
              <a:rPr lang="ru-RU" sz="3200" b="1" dirty="0" smtClean="0">
                <a:solidFill>
                  <a:schemeClr val="tx1"/>
                </a:solidFill>
              </a:rPr>
              <a:t>Все вещи оставить в подготовленном для этого помещении (с собой паспорт без обложки, очки без футляра, вода в прозрачной бутылке</a:t>
            </a:r>
            <a:r>
              <a:rPr lang="ru-RU" sz="3200" b="1" dirty="0" smtClean="0"/>
              <a:t>)</a:t>
            </a:r>
          </a:p>
          <a:p>
            <a:r>
              <a:rPr lang="ru-RU" sz="3200" b="1" dirty="0" smtClean="0">
                <a:solidFill>
                  <a:schemeClr val="tx1"/>
                </a:solidFill>
              </a:rPr>
              <a:t>Расписаться в журналах инструктажей </a:t>
            </a:r>
          </a:p>
          <a:p>
            <a:r>
              <a:rPr lang="ru-RU" sz="3200" b="1" dirty="0" smtClean="0">
                <a:solidFill>
                  <a:schemeClr val="tx1"/>
                </a:solidFill>
              </a:rPr>
              <a:t>Вход в ППЭ в 08.00. Расписаться в форме ППЭ-07, подтвердив свое присутствие</a:t>
            </a:r>
          </a:p>
        </p:txBody>
      </p:sp>
    </p:spTree>
    <p:extLst>
      <p:ext uri="{BB962C8B-B14F-4D97-AF65-F5344CB8AC3E}">
        <p14:creationId xmlns:p14="http://schemas.microsoft.com/office/powerpoint/2010/main" val="45550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4490"/>
          </a:xfrm>
        </p:spPr>
        <p:txBody>
          <a:bodyPr/>
          <a:lstStyle/>
          <a:p>
            <a:r>
              <a:rPr lang="ru-RU" b="1" dirty="0" smtClean="0"/>
              <a:t>Инструктаж</a:t>
            </a:r>
            <a:endParaRPr lang="ru-RU" b="1" dirty="0"/>
          </a:p>
        </p:txBody>
      </p:sp>
      <p:sp>
        <p:nvSpPr>
          <p:cNvPr id="3" name="Объект 2"/>
          <p:cNvSpPr>
            <a:spLocks noGrp="1"/>
          </p:cNvSpPr>
          <p:nvPr>
            <p:ph idx="1"/>
          </p:nvPr>
        </p:nvSpPr>
        <p:spPr>
          <a:xfrm>
            <a:off x="583721" y="1380226"/>
            <a:ext cx="11417300" cy="5384800"/>
          </a:xfrm>
        </p:spPr>
        <p:txBody>
          <a:bodyPr>
            <a:noAutofit/>
          </a:bodyPr>
          <a:lstStyle/>
          <a:p>
            <a:pPr marL="0" indent="0">
              <a:buNone/>
            </a:pPr>
            <a:r>
              <a:rPr lang="ru-RU" sz="2400" b="1" dirty="0" smtClean="0">
                <a:solidFill>
                  <a:schemeClr val="tx1"/>
                </a:solidFill>
              </a:rPr>
              <a:t>Раздать бланки регистрации в произвольном порядке участникам. </a:t>
            </a:r>
            <a:r>
              <a:rPr lang="ru-RU" sz="2400" b="1" dirty="0" smtClean="0">
                <a:solidFill>
                  <a:srgbClr val="FF0000"/>
                </a:solidFill>
              </a:rPr>
              <a:t>Вместе с бланками регистрации раздаются стандартизированные черновики КЕГЭ.</a:t>
            </a:r>
          </a:p>
          <a:p>
            <a:pPr marL="0" indent="0">
              <a:buNone/>
            </a:pPr>
            <a:r>
              <a:rPr lang="ru-RU" sz="2400" b="1" dirty="0" smtClean="0">
                <a:solidFill>
                  <a:srgbClr val="FF0000"/>
                </a:solidFill>
              </a:rPr>
              <a:t>______________________________________________________________________</a:t>
            </a:r>
          </a:p>
          <a:p>
            <a:pPr marL="0" indent="0">
              <a:buNone/>
            </a:pPr>
            <a:r>
              <a:rPr lang="ru-RU" sz="2400" b="1" dirty="0" smtClean="0">
                <a:solidFill>
                  <a:srgbClr val="FF0000"/>
                </a:solidFill>
              </a:rPr>
              <a:t>!!! ОДНОВРЕМЕННО второй организатор запускает процедуру расшифровки КИМ на каждой станции КЕГЭ, используя команду «Прочитать КИМ». Необходимо убедиться, что станция КЕГЭ перешла на страницу ввода номера бланка регистрации.</a:t>
            </a:r>
          </a:p>
          <a:p>
            <a:pPr marL="0" indent="0">
              <a:buNone/>
            </a:pPr>
            <a:r>
              <a:rPr lang="ru-RU" sz="2000" b="1" dirty="0" smtClean="0">
                <a:solidFill>
                  <a:schemeClr val="tx1"/>
                </a:solidFill>
              </a:rPr>
              <a:t>_____________________________________________________________________________________</a:t>
            </a:r>
          </a:p>
          <a:p>
            <a:pPr marL="0" indent="0">
              <a:buNone/>
            </a:pPr>
            <a:r>
              <a:rPr lang="ru-RU" sz="2000" b="1" dirty="0" smtClean="0">
                <a:solidFill>
                  <a:srgbClr val="0070C0"/>
                </a:solidFill>
              </a:rPr>
              <a:t>В случае, если участник экзамена явился в ППЭ, но был удалён или не завершил экзамен по уважительной причине ДО НАЧАЛА ПЕЧАТИ ЭМ, комплект ЭМ на него все равно распечатывается для надлежащего оформления удаления или досрочного завершения экзамена. Данное действие производится только по распоряжению члена ГЭК или руководителя ППЭ </a:t>
            </a:r>
          </a:p>
        </p:txBody>
      </p:sp>
    </p:spTree>
    <p:extLst>
      <p:ext uri="{BB962C8B-B14F-4D97-AF65-F5344CB8AC3E}">
        <p14:creationId xmlns:p14="http://schemas.microsoft.com/office/powerpoint/2010/main" val="122162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4490"/>
          </a:xfrm>
        </p:spPr>
        <p:txBody>
          <a:bodyPr/>
          <a:lstStyle/>
          <a:p>
            <a:r>
              <a:rPr lang="ru-RU" b="1" dirty="0" smtClean="0"/>
              <a:t>Инструктаж</a:t>
            </a:r>
            <a:endParaRPr lang="ru-RU" b="1" dirty="0"/>
          </a:p>
        </p:txBody>
      </p:sp>
      <p:sp>
        <p:nvSpPr>
          <p:cNvPr id="3" name="Объект 2"/>
          <p:cNvSpPr>
            <a:spLocks noGrp="1"/>
          </p:cNvSpPr>
          <p:nvPr>
            <p:ph idx="1"/>
          </p:nvPr>
        </p:nvSpPr>
        <p:spPr>
          <a:xfrm>
            <a:off x="609600" y="1371600"/>
            <a:ext cx="11417300" cy="5384800"/>
          </a:xfrm>
        </p:spPr>
        <p:txBody>
          <a:bodyPr>
            <a:noAutofit/>
          </a:bodyPr>
          <a:lstStyle/>
          <a:p>
            <a:pPr marL="0" indent="0">
              <a:buNone/>
            </a:pPr>
            <a:r>
              <a:rPr lang="ru-RU" sz="2800" b="1" dirty="0" smtClean="0">
                <a:solidFill>
                  <a:schemeClr val="tx1"/>
                </a:solidFill>
              </a:rPr>
              <a:t>Начать вторую часть инструктажа </a:t>
            </a:r>
          </a:p>
          <a:p>
            <a:pPr>
              <a:buFont typeface="Wingdings" panose="05000000000000000000" pitchFamily="2" charset="2"/>
              <a:buChar char="ü"/>
            </a:pPr>
            <a:r>
              <a:rPr lang="ru-RU" sz="2400" b="1" dirty="0">
                <a:solidFill>
                  <a:schemeClr val="tx1"/>
                </a:solidFill>
              </a:rPr>
              <a:t>дать указание участникам экзамена проверить качество напечатанного </a:t>
            </a:r>
            <a:r>
              <a:rPr lang="ru-RU" sz="2400" b="1" dirty="0" smtClean="0">
                <a:solidFill>
                  <a:schemeClr val="tx1"/>
                </a:solidFill>
              </a:rPr>
              <a:t>бланка регистрации;</a:t>
            </a:r>
            <a:endParaRPr lang="ru-RU" sz="2400" b="1" dirty="0">
              <a:solidFill>
                <a:schemeClr val="tx1"/>
              </a:solidFill>
            </a:endParaRPr>
          </a:p>
          <a:p>
            <a:pPr>
              <a:buFont typeface="Wingdings" panose="05000000000000000000" pitchFamily="2" charset="2"/>
              <a:buChar char="ü"/>
            </a:pPr>
            <a:r>
              <a:rPr lang="ru-RU" sz="2400" b="1" dirty="0">
                <a:solidFill>
                  <a:schemeClr val="tx1"/>
                </a:solidFill>
              </a:rPr>
              <a:t>дать указание участникам экзамена приступить к заполнению бланков </a:t>
            </a:r>
            <a:r>
              <a:rPr lang="ru-RU" sz="2400" b="1" dirty="0" smtClean="0">
                <a:solidFill>
                  <a:schemeClr val="tx1"/>
                </a:solidFill>
              </a:rPr>
              <a:t>регистрации (</a:t>
            </a:r>
            <a:r>
              <a:rPr lang="ru-RU" sz="2400" b="1" dirty="0">
                <a:solidFill>
                  <a:schemeClr val="tx1"/>
                </a:solidFill>
              </a:rPr>
              <a:t>в том числе участник должен поставить свою подпись в соответствующем </a:t>
            </a:r>
            <a:r>
              <a:rPr lang="ru-RU" sz="2400" b="1" dirty="0" smtClean="0">
                <a:solidFill>
                  <a:schemeClr val="tx1"/>
                </a:solidFill>
              </a:rPr>
              <a:t>поле регистрационных </a:t>
            </a:r>
            <a:r>
              <a:rPr lang="ru-RU" sz="2400" b="1" dirty="0">
                <a:solidFill>
                  <a:schemeClr val="tx1"/>
                </a:solidFill>
              </a:rPr>
              <a:t>полей </a:t>
            </a:r>
            <a:r>
              <a:rPr lang="ru-RU" sz="2400" b="1" dirty="0" smtClean="0">
                <a:solidFill>
                  <a:schemeClr val="tx1"/>
                </a:solidFill>
              </a:rPr>
              <a:t>бланка), </a:t>
            </a:r>
          </a:p>
          <a:p>
            <a:pPr>
              <a:buFont typeface="Wingdings" panose="05000000000000000000" pitchFamily="2" charset="2"/>
              <a:buChar char="ü"/>
            </a:pPr>
            <a:r>
              <a:rPr lang="ru-RU" sz="2400" b="1" dirty="0" smtClean="0">
                <a:solidFill>
                  <a:schemeClr val="tx1"/>
                </a:solidFill>
              </a:rPr>
              <a:t>РУКОВОДИТЬ </a:t>
            </a:r>
            <a:r>
              <a:rPr lang="ru-RU" sz="2400" b="1" dirty="0">
                <a:solidFill>
                  <a:schemeClr val="tx1"/>
                </a:solidFill>
              </a:rPr>
              <a:t>заполнением бланков участниками </a:t>
            </a:r>
            <a:r>
              <a:rPr lang="ru-RU" sz="2400" b="1" dirty="0" smtClean="0">
                <a:solidFill>
                  <a:schemeClr val="tx1"/>
                </a:solidFill>
              </a:rPr>
              <a:t>экзамена, код </a:t>
            </a:r>
            <a:r>
              <a:rPr lang="ru-RU" sz="2400" b="1" dirty="0">
                <a:solidFill>
                  <a:schemeClr val="tx1"/>
                </a:solidFill>
              </a:rPr>
              <a:t>образовательной организации заполнять с первой </a:t>
            </a:r>
            <a:r>
              <a:rPr lang="ru-RU" sz="2400" b="1" dirty="0" smtClean="0">
                <a:solidFill>
                  <a:schemeClr val="tx1"/>
                </a:solidFill>
              </a:rPr>
              <a:t>позиции.</a:t>
            </a:r>
          </a:p>
        </p:txBody>
      </p:sp>
    </p:spTree>
    <p:extLst>
      <p:ext uri="{BB962C8B-B14F-4D97-AF65-F5344CB8AC3E}">
        <p14:creationId xmlns:p14="http://schemas.microsoft.com/office/powerpoint/2010/main" val="2149661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003"/>
          <a:stretch/>
        </p:blipFill>
        <p:spPr bwMode="auto">
          <a:xfrm>
            <a:off x="815414" y="0"/>
            <a:ext cx="10526161" cy="658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 стрелкой 2"/>
          <p:cNvCxnSpPr/>
          <p:nvPr/>
        </p:nvCxnSpPr>
        <p:spPr>
          <a:xfrm flipH="1">
            <a:off x="10128449" y="1556792"/>
            <a:ext cx="1213127"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10608501" y="980728"/>
            <a:ext cx="144016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FF0000"/>
                </a:solidFill>
              </a:rPr>
              <a:t>Не заполняем</a:t>
            </a:r>
            <a:endParaRPr lang="ru-RU" sz="1400" b="1" dirty="0">
              <a:solidFill>
                <a:srgbClr val="FF0000"/>
              </a:solidFill>
            </a:endParaRPr>
          </a:p>
        </p:txBody>
      </p:sp>
    </p:spTree>
    <p:extLst>
      <p:ext uri="{BB962C8B-B14F-4D97-AF65-F5344CB8AC3E}">
        <p14:creationId xmlns:p14="http://schemas.microsoft.com/office/powerpoint/2010/main" val="2744612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БР КЕГЭ</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66" y="1209137"/>
            <a:ext cx="9601067" cy="54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47595" y="3717032"/>
            <a:ext cx="4992555" cy="3600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919050" y="3676601"/>
            <a:ext cx="2700068" cy="5330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rgbClr val="FF0000"/>
                </a:solidFill>
              </a:rPr>
              <a:t>Подпись организатора</a:t>
            </a:r>
            <a:endParaRPr lang="ru-RU" i="1" dirty="0">
              <a:solidFill>
                <a:srgbClr val="FF0000"/>
              </a:solidFill>
            </a:endParaRPr>
          </a:p>
        </p:txBody>
      </p:sp>
      <p:sp>
        <p:nvSpPr>
          <p:cNvPr id="5" name="Прямоугольник 4"/>
          <p:cNvSpPr/>
          <p:nvPr/>
        </p:nvSpPr>
        <p:spPr>
          <a:xfrm>
            <a:off x="7746521" y="4304582"/>
            <a:ext cx="2398143" cy="5348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rgbClr val="FF0000"/>
                </a:solidFill>
              </a:rPr>
              <a:t>Подпись участника</a:t>
            </a:r>
            <a:endParaRPr lang="ru-RU" i="1" dirty="0">
              <a:solidFill>
                <a:srgbClr val="FF0000"/>
              </a:solidFill>
            </a:endParaRPr>
          </a:p>
        </p:txBody>
      </p:sp>
    </p:spTree>
    <p:extLst>
      <p:ext uri="{BB962C8B-B14F-4D97-AF65-F5344CB8AC3E}">
        <p14:creationId xmlns:p14="http://schemas.microsoft.com/office/powerpoint/2010/main" val="195094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4490"/>
          </a:xfrm>
        </p:spPr>
        <p:txBody>
          <a:bodyPr/>
          <a:lstStyle/>
          <a:p>
            <a:r>
              <a:rPr lang="ru-RU" b="1" dirty="0" smtClean="0"/>
              <a:t>Инструктаж</a:t>
            </a:r>
            <a:endParaRPr lang="ru-RU" b="1" dirty="0"/>
          </a:p>
        </p:txBody>
      </p:sp>
      <p:sp>
        <p:nvSpPr>
          <p:cNvPr id="3" name="Объект 2"/>
          <p:cNvSpPr>
            <a:spLocks noGrp="1"/>
          </p:cNvSpPr>
          <p:nvPr>
            <p:ph idx="1"/>
          </p:nvPr>
        </p:nvSpPr>
        <p:spPr>
          <a:xfrm>
            <a:off x="609600" y="1371600"/>
            <a:ext cx="11417300" cy="5384800"/>
          </a:xfrm>
        </p:spPr>
        <p:txBody>
          <a:bodyPr>
            <a:noAutofit/>
          </a:bodyPr>
          <a:lstStyle/>
          <a:p>
            <a:pPr lvl="0">
              <a:buClr>
                <a:srgbClr val="353535"/>
              </a:buClr>
              <a:buFont typeface="Wingdings" panose="05000000000000000000" pitchFamily="2" charset="2"/>
              <a:buChar char="ü"/>
            </a:pPr>
            <a:r>
              <a:rPr lang="ru-RU" sz="2000" b="1" dirty="0" smtClean="0">
                <a:solidFill>
                  <a:srgbClr val="FF0000"/>
                </a:solidFill>
              </a:rPr>
              <a:t>дать </a:t>
            </a:r>
            <a:r>
              <a:rPr lang="ru-RU" sz="2000" b="1" dirty="0">
                <a:solidFill>
                  <a:srgbClr val="FF0000"/>
                </a:solidFill>
              </a:rPr>
              <a:t>указание участникам экзамена внести номер бланка регистрации в ПО для сдачи экзамена, ознакомиться с инструкцией и перейти на страницу регистрации участника экзамена;</a:t>
            </a:r>
          </a:p>
          <a:p>
            <a:pPr lvl="0">
              <a:buClr>
                <a:srgbClr val="353535"/>
              </a:buClr>
              <a:buFont typeface="Wingdings" panose="05000000000000000000" pitchFamily="2" charset="2"/>
              <a:buChar char="ü"/>
            </a:pPr>
            <a:r>
              <a:rPr lang="ru-RU" sz="2000" b="1" dirty="0">
                <a:solidFill>
                  <a:schemeClr val="tx1"/>
                </a:solidFill>
              </a:rPr>
              <a:t>проверить правильность заполнения:</a:t>
            </a:r>
          </a:p>
          <a:p>
            <a:pPr marL="0" lvl="0" indent="0">
              <a:buClr>
                <a:srgbClr val="353535"/>
              </a:buClr>
              <a:buNone/>
            </a:pPr>
            <a:r>
              <a:rPr lang="ru-RU" sz="2000" b="1" dirty="0">
                <a:solidFill>
                  <a:schemeClr val="tx1"/>
                </a:solidFill>
              </a:rPr>
              <a:t>–  регистрационных полей на бланке регистрации у каждого участника </a:t>
            </a:r>
            <a:r>
              <a:rPr lang="ru-RU" sz="2000" b="1" dirty="0" smtClean="0">
                <a:solidFill>
                  <a:schemeClr val="tx1"/>
                </a:solidFill>
              </a:rPr>
              <a:t>экзамена и </a:t>
            </a:r>
            <a:r>
              <a:rPr lang="ru-RU" sz="2000" b="1" dirty="0">
                <a:solidFill>
                  <a:schemeClr val="tx1"/>
                </a:solidFill>
              </a:rPr>
              <a:t>соответствие данных участника экзамена (ФИО, серии и номера документа</a:t>
            </a:r>
            <a:r>
              <a:rPr lang="ru-RU" sz="2000" b="1" dirty="0" smtClean="0">
                <a:solidFill>
                  <a:schemeClr val="tx1"/>
                </a:solidFill>
              </a:rPr>
              <a:t>, удостоверяющего </a:t>
            </a:r>
            <a:r>
              <a:rPr lang="ru-RU" sz="2000" b="1" dirty="0">
                <a:solidFill>
                  <a:schemeClr val="tx1"/>
                </a:solidFill>
              </a:rPr>
              <a:t>личность) в бланке регистрации и документе, </a:t>
            </a:r>
            <a:r>
              <a:rPr lang="ru-RU" sz="2000" b="1" dirty="0" smtClean="0">
                <a:solidFill>
                  <a:schemeClr val="tx1"/>
                </a:solidFill>
              </a:rPr>
              <a:t>удостоверяющем личность</a:t>
            </a:r>
            <a:r>
              <a:rPr lang="ru-RU" sz="2000" b="1" dirty="0">
                <a:solidFill>
                  <a:schemeClr val="tx1"/>
                </a:solidFill>
              </a:rPr>
              <a:t>. В случае обнаружения ошибочного заполнения регистрационных полей </a:t>
            </a:r>
            <a:r>
              <a:rPr lang="ru-RU" sz="2000" b="1" dirty="0" smtClean="0">
                <a:solidFill>
                  <a:schemeClr val="tx1"/>
                </a:solidFill>
              </a:rPr>
              <a:t>бланка регистрации </a:t>
            </a:r>
            <a:r>
              <a:rPr lang="ru-RU" sz="2000" b="1" dirty="0">
                <a:solidFill>
                  <a:schemeClr val="tx1"/>
                </a:solidFill>
              </a:rPr>
              <a:t>организаторы в аудитории дают указание участнику экзамена </a:t>
            </a:r>
            <a:r>
              <a:rPr lang="ru-RU" sz="2000" b="1" dirty="0" smtClean="0">
                <a:solidFill>
                  <a:schemeClr val="tx1"/>
                </a:solidFill>
              </a:rPr>
              <a:t>внести соответствующие </a:t>
            </a:r>
            <a:r>
              <a:rPr lang="ru-RU" sz="2000" b="1" dirty="0">
                <a:solidFill>
                  <a:schemeClr val="tx1"/>
                </a:solidFill>
              </a:rPr>
              <a:t>исправления;</a:t>
            </a:r>
          </a:p>
          <a:p>
            <a:pPr marL="0" lvl="0" indent="0">
              <a:buClr>
                <a:srgbClr val="353535"/>
              </a:buClr>
              <a:buNone/>
            </a:pPr>
            <a:r>
              <a:rPr lang="ru-RU" sz="2000" b="1" dirty="0">
                <a:solidFill>
                  <a:schemeClr val="tx1"/>
                </a:solidFill>
              </a:rPr>
              <a:t>–  </a:t>
            </a:r>
            <a:r>
              <a:rPr lang="ru-RU" sz="2000" b="1" dirty="0">
                <a:solidFill>
                  <a:srgbClr val="FF0000"/>
                </a:solidFill>
              </a:rPr>
              <a:t>номера бланка регистрации, введенного участником экзамена в ПО для </a:t>
            </a:r>
            <a:r>
              <a:rPr lang="ru-RU" sz="2000" b="1" dirty="0" smtClean="0">
                <a:solidFill>
                  <a:srgbClr val="FF0000"/>
                </a:solidFill>
              </a:rPr>
              <a:t>сдачи экзамена </a:t>
            </a:r>
            <a:r>
              <a:rPr lang="ru-RU" sz="2000" b="1" dirty="0">
                <a:solidFill>
                  <a:srgbClr val="FF0000"/>
                </a:solidFill>
              </a:rPr>
              <a:t>с бумажного бланка регистрации. В случае ошибочного заполнения </a:t>
            </a:r>
            <a:r>
              <a:rPr lang="ru-RU" sz="2000" b="1" dirty="0" smtClean="0">
                <a:solidFill>
                  <a:srgbClr val="FF0000"/>
                </a:solidFill>
              </a:rPr>
              <a:t>организаторы в </a:t>
            </a:r>
            <a:r>
              <a:rPr lang="ru-RU" sz="2000" b="1" dirty="0">
                <a:solidFill>
                  <a:srgbClr val="FF0000"/>
                </a:solidFill>
              </a:rPr>
              <a:t>аудитории дают указание участнику экзамена внести соответствующие исправления </a:t>
            </a:r>
            <a:r>
              <a:rPr lang="ru-RU" sz="2000" b="1" dirty="0" smtClean="0">
                <a:solidFill>
                  <a:srgbClr val="FF0000"/>
                </a:solidFill>
              </a:rPr>
              <a:t>в ПО </a:t>
            </a:r>
            <a:r>
              <a:rPr lang="ru-RU" sz="2000" b="1" dirty="0">
                <a:solidFill>
                  <a:srgbClr val="FF0000"/>
                </a:solidFill>
              </a:rPr>
              <a:t>для сдачи экзамена. В случае верного значения подтверждают корректность в ПО </a:t>
            </a:r>
            <a:r>
              <a:rPr lang="ru-RU" sz="2000" b="1" dirty="0" smtClean="0">
                <a:solidFill>
                  <a:srgbClr val="FF0000"/>
                </a:solidFill>
              </a:rPr>
              <a:t>для сдачи экзамена.</a:t>
            </a:r>
            <a:endParaRPr lang="ru-RU" sz="2000" b="1" dirty="0">
              <a:solidFill>
                <a:srgbClr val="FF0000"/>
              </a:solidFill>
            </a:endParaRPr>
          </a:p>
          <a:p>
            <a:pPr>
              <a:buFont typeface="Wingdings" panose="05000000000000000000" pitchFamily="2" charset="2"/>
              <a:buChar char="ü"/>
            </a:pPr>
            <a:endParaRPr lang="ru-RU" sz="2400" b="1" dirty="0" smtClean="0">
              <a:solidFill>
                <a:schemeClr val="tx1"/>
              </a:solidFill>
            </a:endParaRPr>
          </a:p>
        </p:txBody>
      </p:sp>
    </p:spTree>
    <p:extLst>
      <p:ext uri="{BB962C8B-B14F-4D97-AF65-F5344CB8AC3E}">
        <p14:creationId xmlns:p14="http://schemas.microsoft.com/office/powerpoint/2010/main" val="3798264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1" y="624110"/>
            <a:ext cx="9675812" cy="874490"/>
          </a:xfrm>
        </p:spPr>
        <p:txBody>
          <a:bodyPr/>
          <a:lstStyle/>
          <a:p>
            <a:r>
              <a:rPr lang="ru-RU" b="1" dirty="0" smtClean="0"/>
              <a:t>Инструктаж</a:t>
            </a:r>
            <a:endParaRPr lang="ru-RU" b="1" dirty="0"/>
          </a:p>
        </p:txBody>
      </p:sp>
      <p:sp>
        <p:nvSpPr>
          <p:cNvPr id="3" name="Объект 2"/>
          <p:cNvSpPr>
            <a:spLocks noGrp="1"/>
          </p:cNvSpPr>
          <p:nvPr>
            <p:ph idx="1"/>
          </p:nvPr>
        </p:nvSpPr>
        <p:spPr>
          <a:xfrm>
            <a:off x="609600" y="1371600"/>
            <a:ext cx="11417300" cy="5384800"/>
          </a:xfrm>
        </p:spPr>
        <p:txBody>
          <a:bodyPr>
            <a:noAutofit/>
          </a:bodyPr>
          <a:lstStyle/>
          <a:p>
            <a:pPr marL="0" indent="0">
              <a:buNone/>
            </a:pPr>
            <a:r>
              <a:rPr lang="ru-RU" sz="2400" b="1" dirty="0" smtClean="0">
                <a:solidFill>
                  <a:srgbClr val="FF0000"/>
                </a:solidFill>
              </a:rPr>
              <a:t>После </a:t>
            </a:r>
            <a:r>
              <a:rPr lang="ru-RU" sz="2400" b="1" dirty="0">
                <a:solidFill>
                  <a:srgbClr val="FF0000"/>
                </a:solidFill>
              </a:rPr>
              <a:t>заполнения всеми участниками экзамена бланков регистрации и </a:t>
            </a:r>
            <a:r>
              <a:rPr lang="ru-RU" sz="2400" b="1" dirty="0" smtClean="0">
                <a:solidFill>
                  <a:srgbClr val="FF0000"/>
                </a:solidFill>
              </a:rPr>
              <a:t>проверки правильности </a:t>
            </a:r>
            <a:r>
              <a:rPr lang="ru-RU" sz="2400" b="1" dirty="0">
                <a:solidFill>
                  <a:srgbClr val="FF0000"/>
                </a:solidFill>
              </a:rPr>
              <a:t>введенных номеров в ПО для сдачи экзамена:</a:t>
            </a:r>
          </a:p>
          <a:p>
            <a:pPr>
              <a:buFont typeface="Wingdings" panose="05000000000000000000" pitchFamily="2" charset="2"/>
              <a:buChar char="ü"/>
            </a:pPr>
            <a:r>
              <a:rPr lang="ru-RU" sz="2400" b="1" dirty="0">
                <a:solidFill>
                  <a:srgbClr val="FF0000"/>
                </a:solidFill>
              </a:rPr>
              <a:t>указать  участникам  экзамена  на  необходимость  записывать  ответы  </a:t>
            </a:r>
            <a:r>
              <a:rPr lang="ru-RU" sz="2400" b="1" dirty="0" smtClean="0">
                <a:solidFill>
                  <a:srgbClr val="FF0000"/>
                </a:solidFill>
              </a:rPr>
              <a:t>на экзаменационные </a:t>
            </a:r>
            <a:r>
              <a:rPr lang="ru-RU" sz="2400" b="1" dirty="0">
                <a:solidFill>
                  <a:srgbClr val="FF0000"/>
                </a:solidFill>
              </a:rPr>
              <a:t>задания в соответствующих полях черновика КЕГЭ: в случае </a:t>
            </a:r>
            <a:r>
              <a:rPr lang="ru-RU" sz="2400" b="1" dirty="0" smtClean="0">
                <a:solidFill>
                  <a:srgbClr val="FF0000"/>
                </a:solidFill>
              </a:rPr>
              <a:t>замены станции </a:t>
            </a:r>
            <a:r>
              <a:rPr lang="ru-RU" sz="2400" b="1" dirty="0">
                <a:solidFill>
                  <a:srgbClr val="FF0000"/>
                </a:solidFill>
              </a:rPr>
              <a:t>КЕГЭ на резервную во время экзамена потребуется заново ввести все ответы </a:t>
            </a:r>
            <a:r>
              <a:rPr lang="ru-RU" sz="2400" b="1" dirty="0" smtClean="0">
                <a:solidFill>
                  <a:srgbClr val="FF0000"/>
                </a:solidFill>
              </a:rPr>
              <a:t>в новую </a:t>
            </a:r>
            <a:r>
              <a:rPr lang="ru-RU" sz="2400" b="1" dirty="0">
                <a:solidFill>
                  <a:srgbClr val="FF0000"/>
                </a:solidFill>
              </a:rPr>
              <a:t>станцию КЕГЭ;</a:t>
            </a:r>
          </a:p>
          <a:p>
            <a:pPr>
              <a:buFont typeface="Wingdings" panose="05000000000000000000" pitchFamily="2" charset="2"/>
              <a:buChar char="ü"/>
            </a:pPr>
            <a:r>
              <a:rPr lang="ru-RU" sz="2400" b="1" dirty="0" smtClean="0">
                <a:solidFill>
                  <a:srgbClr val="FF0000"/>
                </a:solidFill>
              </a:rPr>
              <a:t>указать участникам на то, что на рабочих столах находится приложение к паспорту станции КЕГЭ.</a:t>
            </a:r>
          </a:p>
        </p:txBody>
      </p:sp>
    </p:spTree>
    <p:extLst>
      <p:ext uri="{BB962C8B-B14F-4D97-AF65-F5344CB8AC3E}">
        <p14:creationId xmlns:p14="http://schemas.microsoft.com/office/powerpoint/2010/main" val="1662991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1" y="624110"/>
            <a:ext cx="9790112" cy="827500"/>
          </a:xfrm>
        </p:spPr>
        <p:txBody>
          <a:bodyPr/>
          <a:lstStyle/>
          <a:p>
            <a:r>
              <a:rPr lang="ru-RU" b="1" dirty="0" smtClean="0"/>
              <a:t>Начало экзамена</a:t>
            </a:r>
            <a:endParaRPr lang="ru-RU" b="1" dirty="0"/>
          </a:p>
        </p:txBody>
      </p:sp>
      <p:sp>
        <p:nvSpPr>
          <p:cNvPr id="3" name="Объект 2"/>
          <p:cNvSpPr>
            <a:spLocks noGrp="1"/>
          </p:cNvSpPr>
          <p:nvPr>
            <p:ph idx="1"/>
          </p:nvPr>
        </p:nvSpPr>
        <p:spPr>
          <a:xfrm>
            <a:off x="1040130" y="1451610"/>
            <a:ext cx="10464482" cy="5109210"/>
          </a:xfrm>
        </p:spPr>
        <p:txBody>
          <a:bodyPr>
            <a:normAutofit/>
          </a:bodyPr>
          <a:lstStyle/>
          <a:p>
            <a:r>
              <a:rPr lang="ru-RU" sz="2400" b="1" dirty="0">
                <a:solidFill>
                  <a:srgbClr val="FF0000"/>
                </a:solidFill>
              </a:rPr>
              <a:t>объявить и зафиксировать на доске </a:t>
            </a:r>
            <a:r>
              <a:rPr lang="ru-RU" sz="2400" b="1" dirty="0" smtClean="0">
                <a:solidFill>
                  <a:srgbClr val="FF0000"/>
                </a:solidFill>
              </a:rPr>
              <a:t>КОД АКТИВАЦИИ ЭКЗАМЕНА</a:t>
            </a:r>
            <a:r>
              <a:rPr lang="ru-RU" sz="2400" b="1" dirty="0">
                <a:solidFill>
                  <a:srgbClr val="FF0000"/>
                </a:solidFill>
              </a:rPr>
              <a:t>;</a:t>
            </a:r>
            <a:r>
              <a:rPr lang="ru-RU" sz="2400" b="1" dirty="0" smtClean="0">
                <a:solidFill>
                  <a:srgbClr val="FF0000"/>
                </a:solidFill>
              </a:rPr>
              <a:t> </a:t>
            </a:r>
            <a:endParaRPr lang="ru-RU" sz="2400" b="1" dirty="0">
              <a:solidFill>
                <a:srgbClr val="FF0000"/>
              </a:solidFill>
            </a:endParaRPr>
          </a:p>
          <a:p>
            <a:r>
              <a:rPr lang="ru-RU" sz="2400" b="1" dirty="0">
                <a:solidFill>
                  <a:schemeClr val="tx1"/>
                </a:solidFill>
              </a:rPr>
              <a:t>объявить  начало,  продолжительность  и  время  окончания  </a:t>
            </a:r>
            <a:r>
              <a:rPr lang="ru-RU" sz="2400" b="1" dirty="0" smtClean="0">
                <a:solidFill>
                  <a:schemeClr val="tx1"/>
                </a:solidFill>
              </a:rPr>
              <a:t>выполнения экзаменационной </a:t>
            </a:r>
            <a:r>
              <a:rPr lang="ru-RU" sz="2400" b="1" dirty="0">
                <a:solidFill>
                  <a:schemeClr val="tx1"/>
                </a:solidFill>
              </a:rPr>
              <a:t>работы и зафиксировать их на </a:t>
            </a:r>
            <a:r>
              <a:rPr lang="ru-RU" sz="2400" b="1" dirty="0" smtClean="0">
                <a:solidFill>
                  <a:schemeClr val="tx1"/>
                </a:solidFill>
              </a:rPr>
              <a:t>доске;</a:t>
            </a:r>
            <a:endParaRPr lang="ru-RU" sz="2400" b="1" dirty="0">
              <a:solidFill>
                <a:schemeClr val="tx1"/>
              </a:solidFill>
            </a:endParaRPr>
          </a:p>
          <a:p>
            <a:r>
              <a:rPr lang="ru-RU" sz="2400" b="1" dirty="0">
                <a:solidFill>
                  <a:srgbClr val="FF0000"/>
                </a:solidFill>
              </a:rPr>
              <a:t>дать указание участникам экзамена ввести код активации экзамена в ПО для </a:t>
            </a:r>
            <a:r>
              <a:rPr lang="ru-RU" sz="2400" b="1" dirty="0" smtClean="0">
                <a:solidFill>
                  <a:srgbClr val="FF0000"/>
                </a:solidFill>
              </a:rPr>
              <a:t>сдачи экзамена </a:t>
            </a:r>
            <a:r>
              <a:rPr lang="ru-RU" sz="2400" b="1" dirty="0">
                <a:solidFill>
                  <a:srgbClr val="FF0000"/>
                </a:solidFill>
              </a:rPr>
              <a:t>для начала выполнения экзаменационной </a:t>
            </a:r>
            <a:r>
              <a:rPr lang="ru-RU" sz="2400" b="1" dirty="0" smtClean="0">
                <a:solidFill>
                  <a:srgbClr val="FF0000"/>
                </a:solidFill>
              </a:rPr>
              <a:t>работы;</a:t>
            </a:r>
          </a:p>
          <a:p>
            <a:r>
              <a:rPr lang="ru-RU" sz="2400" b="1" dirty="0" smtClean="0">
                <a:solidFill>
                  <a:schemeClr val="tx1"/>
                </a:solidFill>
              </a:rPr>
              <a:t>сообщить организатору вне аудитории об успешном начале экзамена в аудитории № __ для передачи этой информации в штаб.</a:t>
            </a:r>
            <a:endParaRPr lang="ru-RU" sz="2400" b="1" dirty="0">
              <a:solidFill>
                <a:schemeClr val="tx1"/>
              </a:solidFill>
            </a:endParaRPr>
          </a:p>
        </p:txBody>
      </p:sp>
    </p:spTree>
    <p:extLst>
      <p:ext uri="{BB962C8B-B14F-4D97-AF65-F5344CB8AC3E}">
        <p14:creationId xmlns:p14="http://schemas.microsoft.com/office/powerpoint/2010/main" val="1686545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6084" y="612079"/>
            <a:ext cx="10635916" cy="783585"/>
          </a:xfrm>
        </p:spPr>
        <p:txBody>
          <a:bodyPr/>
          <a:lstStyle/>
          <a:p>
            <a:r>
              <a:rPr lang="ru-RU" b="1" dirty="0" smtClean="0"/>
              <a:t>Действия организатора во время экзамена</a:t>
            </a:r>
            <a:endParaRPr lang="ru-RU" b="1" dirty="0"/>
          </a:p>
        </p:txBody>
      </p:sp>
      <p:sp>
        <p:nvSpPr>
          <p:cNvPr id="3" name="Объект 2"/>
          <p:cNvSpPr>
            <a:spLocks noGrp="1"/>
          </p:cNvSpPr>
          <p:nvPr>
            <p:ph idx="1"/>
          </p:nvPr>
        </p:nvSpPr>
        <p:spPr>
          <a:xfrm>
            <a:off x="994410" y="1503947"/>
            <a:ext cx="10510202" cy="5091163"/>
          </a:xfrm>
        </p:spPr>
        <p:txBody>
          <a:bodyPr>
            <a:normAutofit/>
          </a:bodyPr>
          <a:lstStyle/>
          <a:p>
            <a:pPr marL="0" indent="0">
              <a:buNone/>
            </a:pPr>
            <a:r>
              <a:rPr lang="ru-RU" sz="2000" b="1" dirty="0" smtClean="0">
                <a:solidFill>
                  <a:schemeClr val="tx1"/>
                </a:solidFill>
              </a:rPr>
              <a:t>В аудитории одновременно находятся не менее двух организаторов</a:t>
            </a:r>
          </a:p>
          <a:p>
            <a:pPr marL="0" indent="0">
              <a:buNone/>
            </a:pPr>
            <a:r>
              <a:rPr lang="ru-RU" sz="2000" b="1" dirty="0" smtClean="0">
                <a:solidFill>
                  <a:schemeClr val="tx1"/>
                </a:solidFill>
              </a:rPr>
              <a:t>Организатор в аудитории должен:</a:t>
            </a:r>
          </a:p>
          <a:p>
            <a:pPr>
              <a:buFontTx/>
              <a:buChar char="-"/>
            </a:pPr>
            <a:r>
              <a:rPr lang="ru-RU" sz="2000" b="1" dirty="0" smtClean="0">
                <a:solidFill>
                  <a:schemeClr val="tx1"/>
                </a:solidFill>
              </a:rPr>
              <a:t>следить за порядком в аудитории, не допускать разговоров, обмена любыми материалами, демонстрации своих материалов другому участнику,</a:t>
            </a:r>
          </a:p>
          <a:p>
            <a:pPr>
              <a:buFontTx/>
              <a:buChar char="-"/>
            </a:pPr>
            <a:r>
              <a:rPr lang="ru-RU" sz="2000" b="1" dirty="0">
                <a:solidFill>
                  <a:schemeClr val="tx1"/>
                </a:solidFill>
              </a:rPr>
              <a:t>н</a:t>
            </a:r>
            <a:r>
              <a:rPr lang="ru-RU" sz="2000" b="1" dirty="0" smtClean="0">
                <a:solidFill>
                  <a:schemeClr val="tx1"/>
                </a:solidFill>
              </a:rPr>
              <a:t>е допускать наличия запрещенных средств,</a:t>
            </a:r>
          </a:p>
          <a:p>
            <a:pPr>
              <a:buFontTx/>
              <a:buChar char="-"/>
            </a:pPr>
            <a:r>
              <a:rPr lang="ru-RU" sz="2000" b="1" dirty="0">
                <a:solidFill>
                  <a:schemeClr val="tx1"/>
                </a:solidFill>
              </a:rPr>
              <a:t>н</a:t>
            </a:r>
            <a:r>
              <a:rPr lang="ru-RU" sz="2000" b="1" dirty="0" smtClean="0">
                <a:solidFill>
                  <a:schemeClr val="tx1"/>
                </a:solidFill>
              </a:rPr>
              <a:t>е допускать переписывания участниками заданий КИМ в черновики или на руки,</a:t>
            </a:r>
          </a:p>
          <a:p>
            <a:pPr>
              <a:buFontTx/>
              <a:buChar char="-"/>
            </a:pPr>
            <a:r>
              <a:rPr lang="ru-RU" sz="2000" b="1" dirty="0">
                <a:solidFill>
                  <a:schemeClr val="tx1"/>
                </a:solidFill>
              </a:rPr>
              <a:t>н</a:t>
            </a:r>
            <a:r>
              <a:rPr lang="ru-RU" sz="2000" b="1" dirty="0" smtClean="0">
                <a:solidFill>
                  <a:schemeClr val="tx1"/>
                </a:solidFill>
              </a:rPr>
              <a:t>е допускать произвольного выхода участников из аудитории,</a:t>
            </a:r>
          </a:p>
          <a:p>
            <a:pPr>
              <a:buFontTx/>
              <a:buChar char="-"/>
            </a:pPr>
            <a:r>
              <a:rPr lang="ru-RU" sz="2000" b="1" dirty="0">
                <a:solidFill>
                  <a:schemeClr val="tx1"/>
                </a:solidFill>
              </a:rPr>
              <a:t>н</a:t>
            </a:r>
            <a:r>
              <a:rPr lang="ru-RU" sz="2000" b="1" dirty="0" smtClean="0">
                <a:solidFill>
                  <a:schemeClr val="tx1"/>
                </a:solidFill>
              </a:rPr>
              <a:t>е допускать выноса из аудитории черновиков, ЭМ и </a:t>
            </a:r>
            <a:r>
              <a:rPr lang="ru-RU" sz="2000" b="1" dirty="0" err="1" smtClean="0">
                <a:solidFill>
                  <a:schemeClr val="tx1"/>
                </a:solidFill>
              </a:rPr>
              <a:t>др</a:t>
            </a:r>
            <a:r>
              <a:rPr lang="ru-RU" sz="2000" b="1" dirty="0" smtClean="0">
                <a:solidFill>
                  <a:schemeClr val="tx1"/>
                </a:solidFill>
              </a:rPr>
              <a:t>,</a:t>
            </a:r>
          </a:p>
          <a:p>
            <a:pPr>
              <a:buFontTx/>
              <a:buChar char="-"/>
            </a:pPr>
            <a:r>
              <a:rPr lang="ru-RU" sz="2000" b="1" dirty="0" smtClean="0">
                <a:solidFill>
                  <a:schemeClr val="tx1"/>
                </a:solidFill>
              </a:rPr>
              <a:t>следить за состоянием участников экзамена.</a:t>
            </a:r>
          </a:p>
          <a:p>
            <a:pPr marL="0" indent="0">
              <a:buNone/>
            </a:pPr>
            <a:r>
              <a:rPr lang="ru-RU" sz="2000" b="1" dirty="0" smtClean="0">
                <a:solidFill>
                  <a:schemeClr val="tx1"/>
                </a:solidFill>
              </a:rPr>
              <a:t>В случае предъявления претензии участником по содержанию задания КИМ зафиксировать в свободной форме суть претензии в служебной записке</a:t>
            </a:r>
            <a:endParaRPr lang="ru-RU" sz="2000" b="1" dirty="0">
              <a:solidFill>
                <a:schemeClr val="tx1"/>
              </a:solidFill>
            </a:endParaRPr>
          </a:p>
        </p:txBody>
      </p:sp>
    </p:spTree>
    <p:extLst>
      <p:ext uri="{BB962C8B-B14F-4D97-AF65-F5344CB8AC3E}">
        <p14:creationId xmlns:p14="http://schemas.microsoft.com/office/powerpoint/2010/main" val="2664177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7" y="563952"/>
            <a:ext cx="9591591" cy="711395"/>
          </a:xfrm>
        </p:spPr>
        <p:txBody>
          <a:bodyPr/>
          <a:lstStyle/>
          <a:p>
            <a:r>
              <a:rPr lang="ru-RU" b="1" dirty="0" smtClean="0"/>
              <a:t>Выход участника из аудитории </a:t>
            </a:r>
            <a:endParaRPr lang="ru-RU" b="1" dirty="0"/>
          </a:p>
        </p:txBody>
      </p:sp>
      <p:sp>
        <p:nvSpPr>
          <p:cNvPr id="3" name="Объект 2"/>
          <p:cNvSpPr>
            <a:spLocks noGrp="1"/>
          </p:cNvSpPr>
          <p:nvPr>
            <p:ph idx="1"/>
          </p:nvPr>
        </p:nvSpPr>
        <p:spPr>
          <a:xfrm>
            <a:off x="541421" y="1275347"/>
            <a:ext cx="11285621" cy="5582653"/>
          </a:xfrm>
        </p:spPr>
        <p:txBody>
          <a:bodyPr>
            <a:normAutofit/>
          </a:bodyPr>
          <a:lstStyle/>
          <a:p>
            <a:r>
              <a:rPr lang="ru-RU" sz="2400" b="1" dirty="0" smtClean="0">
                <a:solidFill>
                  <a:schemeClr val="tx1"/>
                </a:solidFill>
              </a:rPr>
              <a:t>В случае выхода в туалетную комнату или медкабинет:</a:t>
            </a:r>
          </a:p>
          <a:p>
            <a:pPr>
              <a:buFontTx/>
              <a:buChar char="-"/>
            </a:pPr>
            <a:r>
              <a:rPr lang="ru-RU" sz="2400" b="1" dirty="0" smtClean="0">
                <a:solidFill>
                  <a:schemeClr val="tx1"/>
                </a:solidFill>
              </a:rPr>
              <a:t>проверить комплектность ЭМ на рабочем столе: </a:t>
            </a:r>
          </a:p>
          <a:p>
            <a:pPr marL="0" indent="0">
              <a:buNone/>
            </a:pPr>
            <a:r>
              <a:rPr lang="ru-RU" sz="2400" b="1" dirty="0" smtClean="0">
                <a:solidFill>
                  <a:srgbClr val="FF0000"/>
                </a:solidFill>
              </a:rPr>
              <a:t>БР,</a:t>
            </a:r>
            <a:r>
              <a:rPr lang="ru-RU" sz="2400" b="1" dirty="0" smtClean="0">
                <a:solidFill>
                  <a:srgbClr val="0070C0"/>
                </a:solidFill>
              </a:rPr>
              <a:t> </a:t>
            </a:r>
            <a:r>
              <a:rPr lang="ru-RU" sz="2400" b="1" dirty="0" smtClean="0">
                <a:solidFill>
                  <a:srgbClr val="FF0000"/>
                </a:solidFill>
              </a:rPr>
              <a:t>стандартизированный черновик, дополнительно выданные черновики, инструкция по использованию ПО, перечень установленного ПО </a:t>
            </a:r>
            <a:r>
              <a:rPr lang="ru-RU" sz="2400" b="1" dirty="0" smtClean="0">
                <a:solidFill>
                  <a:schemeClr val="tx1"/>
                </a:solidFill>
              </a:rPr>
              <a:t>(</a:t>
            </a:r>
            <a:r>
              <a:rPr lang="ru-RU" sz="2400" b="1" dirty="0">
                <a:solidFill>
                  <a:schemeClr val="tx1"/>
                </a:solidFill>
              </a:rPr>
              <a:t>все материалы </a:t>
            </a:r>
            <a:r>
              <a:rPr lang="ru-RU" sz="2400" b="1" dirty="0" smtClean="0">
                <a:solidFill>
                  <a:schemeClr val="tx1"/>
                </a:solidFill>
              </a:rPr>
              <a:t>ПЕРЕСЧИТАТЫВАЮТСЯ); </a:t>
            </a:r>
            <a:endParaRPr lang="ru-RU" sz="2400" b="1" dirty="0" smtClean="0">
              <a:solidFill>
                <a:srgbClr val="FF0000"/>
              </a:solidFill>
            </a:endParaRPr>
          </a:p>
          <a:p>
            <a:pPr>
              <a:buFontTx/>
              <a:buChar char="-"/>
            </a:pPr>
            <a:r>
              <a:rPr lang="ru-RU" sz="2400" b="1" dirty="0">
                <a:solidFill>
                  <a:schemeClr val="tx1"/>
                </a:solidFill>
              </a:rPr>
              <a:t>у</a:t>
            </a:r>
            <a:r>
              <a:rPr lang="ru-RU" sz="2400" b="1" dirty="0" smtClean="0">
                <a:solidFill>
                  <a:schemeClr val="tx1"/>
                </a:solidFill>
              </a:rPr>
              <a:t>бедиться, что организатор вне аудитории готов принять ребенка,</a:t>
            </a:r>
          </a:p>
          <a:p>
            <a:pPr>
              <a:buFontTx/>
              <a:buChar char="-"/>
            </a:pPr>
            <a:r>
              <a:rPr lang="ru-RU" sz="2400" b="1" dirty="0">
                <a:solidFill>
                  <a:schemeClr val="tx1"/>
                </a:solidFill>
              </a:rPr>
              <a:t>в</a:t>
            </a:r>
            <a:r>
              <a:rPr lang="ru-RU" sz="2400" b="1" dirty="0" smtClean="0">
                <a:solidFill>
                  <a:schemeClr val="tx1"/>
                </a:solidFill>
              </a:rPr>
              <a:t>нести в форму ППЭ-12-04-МАШ фамилию и инициалы участника, номер его БР и время выхода из аудитории,</a:t>
            </a:r>
          </a:p>
          <a:p>
            <a:pPr>
              <a:buFontTx/>
              <a:buChar char="-"/>
            </a:pPr>
            <a:r>
              <a:rPr lang="ru-RU" sz="2400" b="1" dirty="0">
                <a:solidFill>
                  <a:schemeClr val="tx1"/>
                </a:solidFill>
              </a:rPr>
              <a:t>п</a:t>
            </a:r>
            <a:r>
              <a:rPr lang="ru-RU" sz="2400" b="1" dirty="0" smtClean="0">
                <a:solidFill>
                  <a:schemeClr val="tx1"/>
                </a:solidFill>
              </a:rPr>
              <a:t>ри возвращении участника зафиксировать время возвращения,</a:t>
            </a:r>
          </a:p>
          <a:p>
            <a:pPr>
              <a:buFontTx/>
              <a:buChar char="-"/>
            </a:pPr>
            <a:r>
              <a:rPr lang="ru-RU" sz="2400" b="1" dirty="0">
                <a:solidFill>
                  <a:schemeClr val="tx1"/>
                </a:solidFill>
              </a:rPr>
              <a:t>в</a:t>
            </a:r>
            <a:r>
              <a:rPr lang="ru-RU" sz="2400" b="1" dirty="0" smtClean="0">
                <a:solidFill>
                  <a:schemeClr val="tx1"/>
                </a:solidFill>
              </a:rPr>
              <a:t> форме 12-04-МАШ участник фиксируется столько раз, сколько раз он выходил из аудитории</a:t>
            </a:r>
          </a:p>
          <a:p>
            <a:pPr>
              <a:buFontTx/>
              <a:buChar char="-"/>
            </a:pPr>
            <a:endParaRPr lang="ru-RU" sz="2000" b="1" dirty="0"/>
          </a:p>
          <a:p>
            <a:pPr marL="0" indent="0">
              <a:buNone/>
            </a:pPr>
            <a:endParaRPr lang="ru-RU" sz="2000" b="1" dirty="0"/>
          </a:p>
        </p:txBody>
      </p:sp>
    </p:spTree>
    <p:extLst>
      <p:ext uri="{BB962C8B-B14F-4D97-AF65-F5344CB8AC3E}">
        <p14:creationId xmlns:p14="http://schemas.microsoft.com/office/powerpoint/2010/main" val="1986037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ChangeAspect="1"/>
          </p:cNvGraphicFramePr>
          <p:nvPr>
            <p:extLst/>
          </p:nvPr>
        </p:nvGraphicFramePr>
        <p:xfrm>
          <a:off x="815413" y="1484784"/>
          <a:ext cx="6769100" cy="4876800"/>
        </p:xfrm>
        <a:graphic>
          <a:graphicData uri="http://schemas.openxmlformats.org/presentationml/2006/ole">
            <mc:AlternateContent xmlns:mc="http://schemas.openxmlformats.org/markup-compatibility/2006">
              <mc:Choice xmlns:v="urn:schemas-microsoft-com:vml" Requires="v">
                <p:oleObj spid="_x0000_s1032" name="Acrobat Document" r:id="rId3" imgW="5076608" imgH="4876740" progId="AcroExch.Document.DC">
                  <p:embed/>
                </p:oleObj>
              </mc:Choice>
              <mc:Fallback>
                <p:oleObj name="Acrobat Document" r:id="rId3" imgW="5076608" imgH="4876740" progId="AcroExch.Document.DC">
                  <p:embed/>
                  <p:pic>
                    <p:nvPicPr>
                      <p:cNvPr id="0" name=""/>
                      <p:cNvPicPr/>
                      <p:nvPr/>
                    </p:nvPicPr>
                    <p:blipFill>
                      <a:blip r:embed="rId4"/>
                      <a:stretch>
                        <a:fillRect/>
                      </a:stretch>
                    </p:blipFill>
                    <p:spPr>
                      <a:xfrm>
                        <a:off x="815413" y="1484784"/>
                        <a:ext cx="6769100" cy="4876800"/>
                      </a:xfrm>
                      <a:prstGeom prst="rect">
                        <a:avLst/>
                      </a:prstGeom>
                    </p:spPr>
                  </p:pic>
                </p:oleObj>
              </mc:Fallback>
            </mc:AlternateContent>
          </a:graphicData>
        </a:graphic>
      </p:graphicFrame>
      <p:sp>
        <p:nvSpPr>
          <p:cNvPr id="6" name="Прямоугольник 5"/>
          <p:cNvSpPr/>
          <p:nvPr/>
        </p:nvSpPr>
        <p:spPr>
          <a:xfrm>
            <a:off x="7925894" y="1484785"/>
            <a:ext cx="2970685" cy="646331"/>
          </a:xfrm>
          <a:prstGeom prst="rect">
            <a:avLst/>
          </a:prstGeom>
        </p:spPr>
        <p:txBody>
          <a:bodyPr wrap="none">
            <a:spAutoFit/>
          </a:bodyPr>
          <a:lstStyle/>
          <a:p>
            <a:r>
              <a:rPr lang="ru-RU" b="1" dirty="0" smtClean="0">
                <a:solidFill>
                  <a:srgbClr val="496DA7"/>
                </a:solidFill>
                <a:latin typeface="Cambria" panose="02040503050406030204" pitchFamily="18" charset="0"/>
              </a:rPr>
              <a:t>Машиночитаемая форма</a:t>
            </a:r>
          </a:p>
          <a:p>
            <a:r>
              <a:rPr lang="ru-RU" b="1" dirty="0" smtClean="0">
                <a:solidFill>
                  <a:srgbClr val="496DA7"/>
                </a:solidFill>
                <a:latin typeface="Cambria" panose="02040503050406030204" pitchFamily="18" charset="0"/>
              </a:rPr>
              <a:t>12-04-МАШ</a:t>
            </a:r>
            <a:endParaRPr lang="ru-RU" b="1" dirty="0"/>
          </a:p>
        </p:txBody>
      </p:sp>
      <p:sp>
        <p:nvSpPr>
          <p:cNvPr id="7" name="Овал 6"/>
          <p:cNvSpPr/>
          <p:nvPr/>
        </p:nvSpPr>
        <p:spPr>
          <a:xfrm>
            <a:off x="6096000" y="2420888"/>
            <a:ext cx="1344149" cy="3600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14" name="Прямоугольник 13"/>
          <p:cNvSpPr/>
          <p:nvPr/>
        </p:nvSpPr>
        <p:spPr>
          <a:xfrm>
            <a:off x="7940284" y="2348880"/>
            <a:ext cx="4108379" cy="2031325"/>
          </a:xfrm>
          <a:prstGeom prst="rect">
            <a:avLst/>
          </a:prstGeom>
        </p:spPr>
        <p:txBody>
          <a:bodyPr wrap="square">
            <a:spAutoFit/>
          </a:bodyPr>
          <a:lstStyle/>
          <a:p>
            <a:r>
              <a:rPr lang="ru-RU" b="1" dirty="0" smtClean="0">
                <a:solidFill>
                  <a:srgbClr val="496DA7"/>
                </a:solidFill>
                <a:latin typeface="Cambria" panose="02040503050406030204" pitchFamily="18" charset="0"/>
              </a:rPr>
              <a:t>Обязательно </a:t>
            </a:r>
            <a:r>
              <a:rPr lang="ru-RU" b="1" dirty="0" smtClean="0">
                <a:solidFill>
                  <a:srgbClr val="C00000"/>
                </a:solidFill>
                <a:latin typeface="Cambria" panose="02040503050406030204" pitchFamily="18" charset="0"/>
              </a:rPr>
              <a:t>заполнить</a:t>
            </a:r>
            <a:r>
              <a:rPr lang="ru-RU" b="1" dirty="0" smtClean="0">
                <a:solidFill>
                  <a:srgbClr val="496DA7"/>
                </a:solidFill>
                <a:latin typeface="Cambria" panose="02040503050406030204" pitchFamily="18" charset="0"/>
              </a:rPr>
              <a:t> номер страницы!</a:t>
            </a:r>
          </a:p>
          <a:p>
            <a:endParaRPr lang="ru-RU" b="1" dirty="0">
              <a:solidFill>
                <a:srgbClr val="496DA7"/>
              </a:solidFill>
              <a:latin typeface="Cambria" panose="02040503050406030204" pitchFamily="18" charset="0"/>
            </a:endParaRPr>
          </a:p>
          <a:p>
            <a:endParaRPr lang="ru-RU" b="1" dirty="0" smtClean="0">
              <a:solidFill>
                <a:srgbClr val="496DA7"/>
              </a:solidFill>
              <a:latin typeface="Cambria" panose="02040503050406030204" pitchFamily="18" charset="0"/>
            </a:endParaRPr>
          </a:p>
          <a:p>
            <a:r>
              <a:rPr lang="ru-RU" b="1" dirty="0" smtClean="0">
                <a:solidFill>
                  <a:srgbClr val="C00000"/>
                </a:solidFill>
                <a:latin typeface="Cambria" panose="02040503050406030204" pitchFamily="18" charset="0"/>
              </a:rPr>
              <a:t>НЕЛЬЗЯ</a:t>
            </a:r>
            <a:r>
              <a:rPr lang="ru-RU" b="1" dirty="0" smtClean="0">
                <a:solidFill>
                  <a:srgbClr val="496DA7"/>
                </a:solidFill>
                <a:latin typeface="Cambria" panose="02040503050406030204" pitchFamily="18" charset="0"/>
              </a:rPr>
              <a:t> </a:t>
            </a:r>
            <a:endParaRPr lang="en-US" b="1" dirty="0" smtClean="0">
              <a:solidFill>
                <a:srgbClr val="496DA7"/>
              </a:solidFill>
              <a:latin typeface="Cambria" panose="02040503050406030204" pitchFamily="18" charset="0"/>
            </a:endParaRPr>
          </a:p>
          <a:p>
            <a:r>
              <a:rPr lang="ru-RU" b="1" dirty="0" smtClean="0">
                <a:solidFill>
                  <a:srgbClr val="496DA7"/>
                </a:solidFill>
                <a:latin typeface="Cambria" panose="02040503050406030204" pitchFamily="18" charset="0"/>
              </a:rPr>
              <a:t>ставить прочерк </a:t>
            </a:r>
            <a:r>
              <a:rPr lang="en-US" b="1" dirty="0" smtClean="0">
                <a:solidFill>
                  <a:srgbClr val="C00000"/>
                </a:solidFill>
                <a:latin typeface="Cambria" panose="02040503050406030204" pitchFamily="18" charset="0"/>
              </a:rPr>
              <a:t>Z</a:t>
            </a:r>
            <a:r>
              <a:rPr lang="ru-RU" b="1" dirty="0" smtClean="0">
                <a:solidFill>
                  <a:srgbClr val="496DA7"/>
                </a:solidFill>
                <a:latin typeface="Cambria" panose="02040503050406030204" pitchFamily="18" charset="0"/>
              </a:rPr>
              <a:t> на незаполненных строках формы</a:t>
            </a:r>
          </a:p>
        </p:txBody>
      </p:sp>
      <p:cxnSp>
        <p:nvCxnSpPr>
          <p:cNvPr id="11" name="Прямая со стрелкой 10"/>
          <p:cNvCxnSpPr>
            <a:endCxn id="7" idx="6"/>
          </p:cNvCxnSpPr>
          <p:nvPr/>
        </p:nvCxnSpPr>
        <p:spPr>
          <a:xfrm flipH="1" flipV="1">
            <a:off x="7440149" y="2600908"/>
            <a:ext cx="665147" cy="10801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p:cNvCxnSpPr/>
          <p:nvPr/>
        </p:nvCxnSpPr>
        <p:spPr>
          <a:xfrm flipH="1">
            <a:off x="4199964" y="3757303"/>
            <a:ext cx="3740321" cy="1088252"/>
          </a:xfrm>
          <a:prstGeom prst="straightConnector1">
            <a:avLst/>
          </a:prstGeom>
          <a:ln w="127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91517" y="2600908"/>
            <a:ext cx="4632343" cy="1631216"/>
          </a:xfrm>
          <a:prstGeom prst="rect">
            <a:avLst/>
          </a:prstGeom>
          <a:solidFill>
            <a:schemeClr val="accent1">
              <a:lumMod val="20000"/>
              <a:lumOff val="80000"/>
            </a:schemeClr>
          </a:solidFill>
        </p:spPr>
        <p:txBody>
          <a:bodyPr wrap="square" rtlCol="0">
            <a:spAutoFit/>
          </a:bodyPr>
          <a:lstStyle/>
          <a:p>
            <a:r>
              <a:rPr lang="ru-RU" sz="2000" b="1" dirty="0" smtClean="0">
                <a:solidFill>
                  <a:srgbClr val="39639D">
                    <a:lumMod val="75000"/>
                  </a:srgbClr>
                </a:solidFill>
                <a:latin typeface="Cambria" panose="02040503050406030204" pitchFamily="18" charset="0"/>
              </a:rPr>
              <a:t>Каждый </a:t>
            </a:r>
            <a:r>
              <a:rPr lang="ru-RU" sz="2000" b="1" dirty="0">
                <a:solidFill>
                  <a:srgbClr val="39639D">
                    <a:lumMod val="75000"/>
                  </a:srgbClr>
                </a:solidFill>
                <a:latin typeface="Cambria" panose="02040503050406030204" pitchFamily="18" charset="0"/>
              </a:rPr>
              <a:t>выход участника фиксируется в ведомости ППЭ-12-04МАШ  </a:t>
            </a:r>
          </a:p>
          <a:p>
            <a:r>
              <a:rPr lang="ru-RU" sz="2000" b="1" dirty="0">
                <a:solidFill>
                  <a:srgbClr val="39639D">
                    <a:lumMod val="75000"/>
                  </a:srgbClr>
                </a:solidFill>
                <a:latin typeface="Cambria" panose="02040503050406030204" pitchFamily="18" charset="0"/>
              </a:rPr>
              <a:t>(каждый выход – новая строка при заполнении формы ППЭ-12-04</a:t>
            </a:r>
            <a:r>
              <a:rPr lang="ru-RU" sz="2000" b="1" dirty="0" smtClean="0">
                <a:solidFill>
                  <a:srgbClr val="39639D">
                    <a:lumMod val="75000"/>
                  </a:srgbClr>
                </a:solidFill>
                <a:latin typeface="Cambria" panose="02040503050406030204" pitchFamily="18" charset="0"/>
              </a:rPr>
              <a:t>)</a:t>
            </a:r>
            <a:endParaRPr lang="ru-RU" sz="2000" b="1" dirty="0">
              <a:solidFill>
                <a:srgbClr val="39639D">
                  <a:lumMod val="75000"/>
                </a:srgbClr>
              </a:solidFill>
              <a:latin typeface="Cambria" panose="02040503050406030204" pitchFamily="18" charset="0"/>
            </a:endParaRPr>
          </a:p>
        </p:txBody>
      </p:sp>
      <p:sp>
        <p:nvSpPr>
          <p:cNvPr id="2" name="Прямоугольник 1"/>
          <p:cNvSpPr/>
          <p:nvPr/>
        </p:nvSpPr>
        <p:spPr>
          <a:xfrm>
            <a:off x="7524747" y="5196850"/>
            <a:ext cx="4362060" cy="646331"/>
          </a:xfrm>
          <a:prstGeom prst="rect">
            <a:avLst/>
          </a:prstGeom>
        </p:spPr>
        <p:txBody>
          <a:bodyPr wrap="square">
            <a:spAutoFit/>
          </a:bodyPr>
          <a:lstStyle/>
          <a:p>
            <a:r>
              <a:rPr lang="ru-RU" b="1" i="1" dirty="0">
                <a:latin typeface="Cambria" panose="02040503050406030204" pitchFamily="18" charset="0"/>
              </a:rPr>
              <a:t>ФОРМА ЗАПОЛНЯЕТСЯ ЧЕРНОЙ ГЕЛЕВОЙ РУЧКОЙ.</a:t>
            </a:r>
            <a:endParaRPr lang="ru-RU" dirty="0"/>
          </a:p>
        </p:txBody>
      </p:sp>
      <p:sp>
        <p:nvSpPr>
          <p:cNvPr id="10" name="Прямоугольник 9"/>
          <p:cNvSpPr/>
          <p:nvPr/>
        </p:nvSpPr>
        <p:spPr>
          <a:xfrm>
            <a:off x="3983766" y="429169"/>
            <a:ext cx="8485644" cy="655710"/>
          </a:xfrm>
          <a:prstGeom prst="rect">
            <a:avLst/>
          </a:prstGeom>
          <a:solidFill>
            <a:schemeClr val="bg1">
              <a:lumMod val="95000"/>
              <a:alpha val="0"/>
            </a:schemeClr>
          </a:solidFill>
          <a:ln w="19050">
            <a:noFill/>
            <a:prstDash val="solid"/>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ru-RU" b="1" dirty="0" smtClean="0">
                <a:solidFill>
                  <a:srgbClr val="FF0000"/>
                </a:solidFill>
                <a:latin typeface="Cambria" panose="02040503050406030204" pitchFamily="18" charset="0"/>
              </a:rPr>
              <a:t>При </a:t>
            </a:r>
            <a:r>
              <a:rPr lang="ru-RU" b="1" dirty="0">
                <a:solidFill>
                  <a:srgbClr val="FF0000"/>
                </a:solidFill>
                <a:latin typeface="Cambria" panose="02040503050406030204" pitchFamily="18" charset="0"/>
              </a:rPr>
              <a:t>выходе </a:t>
            </a:r>
            <a:r>
              <a:rPr lang="ru-RU" b="1" dirty="0" smtClean="0">
                <a:solidFill>
                  <a:srgbClr val="FF0000"/>
                </a:solidFill>
                <a:latin typeface="Cambria" panose="02040503050406030204" pitchFamily="18" charset="0"/>
              </a:rPr>
              <a:t>участника </a:t>
            </a:r>
            <a:r>
              <a:rPr lang="ru-RU" b="1" dirty="0">
                <a:solidFill>
                  <a:srgbClr val="FF0000"/>
                </a:solidFill>
                <a:latin typeface="Cambria" panose="02040503050406030204" pitchFamily="18" charset="0"/>
              </a:rPr>
              <a:t>из </a:t>
            </a:r>
            <a:r>
              <a:rPr lang="ru-RU" b="1" dirty="0" smtClean="0">
                <a:solidFill>
                  <a:srgbClr val="FF0000"/>
                </a:solidFill>
                <a:latin typeface="Cambria" panose="02040503050406030204" pitchFamily="18" charset="0"/>
              </a:rPr>
              <a:t>аудитории организаторы должны проверить комплектность оставленных на рабочем столе участником ЕГЭ ЭМ и черновиков, заполнить форму ППЭ-12-04МАШ</a:t>
            </a:r>
            <a:endParaRPr lang="ru-RU" b="1"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360785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41750"/>
          </a:xfrm>
        </p:spPr>
        <p:txBody>
          <a:bodyPr>
            <a:normAutofit fontScale="90000"/>
          </a:bodyPr>
          <a:lstStyle/>
          <a:p>
            <a:r>
              <a:rPr lang="ru-RU" b="1" dirty="0" smtClean="0"/>
              <a:t>Инструктаж </a:t>
            </a:r>
            <a:endParaRPr lang="ru-RU" b="1" dirty="0"/>
          </a:p>
        </p:txBody>
      </p:sp>
      <p:sp>
        <p:nvSpPr>
          <p:cNvPr id="3" name="Объект 2"/>
          <p:cNvSpPr>
            <a:spLocks noGrp="1"/>
          </p:cNvSpPr>
          <p:nvPr>
            <p:ph idx="1"/>
          </p:nvPr>
        </p:nvSpPr>
        <p:spPr>
          <a:xfrm>
            <a:off x="1148607" y="1451610"/>
            <a:ext cx="10338752" cy="5166360"/>
          </a:xfrm>
        </p:spPr>
        <p:txBody>
          <a:bodyPr>
            <a:normAutofit fontScale="92500"/>
          </a:bodyPr>
          <a:lstStyle/>
          <a:p>
            <a:r>
              <a:rPr lang="ru-RU" sz="2800" b="1" dirty="0" smtClean="0">
                <a:solidFill>
                  <a:schemeClr val="tx1"/>
                </a:solidFill>
              </a:rPr>
              <a:t>Инструктаж в 08.15 </a:t>
            </a:r>
          </a:p>
          <a:p>
            <a:pPr marL="0" indent="0">
              <a:buNone/>
            </a:pPr>
            <a:r>
              <a:rPr lang="ru-RU" sz="2800" b="1" dirty="0" smtClean="0">
                <a:solidFill>
                  <a:schemeClr val="tx1"/>
                </a:solidFill>
              </a:rPr>
              <a:t>получить аудиторные формы: </a:t>
            </a:r>
          </a:p>
          <a:p>
            <a:pPr marL="0" indent="0">
              <a:buNone/>
            </a:pPr>
            <a:r>
              <a:rPr lang="ru-RU" sz="2800" b="1" dirty="0" smtClean="0">
                <a:solidFill>
                  <a:schemeClr val="tx1"/>
                </a:solidFill>
              </a:rPr>
              <a:t>ППЭ-05-01- 2 экземпляра (списки участников) </a:t>
            </a:r>
          </a:p>
          <a:p>
            <a:pPr marL="0" indent="0">
              <a:buNone/>
            </a:pPr>
            <a:r>
              <a:rPr lang="ru-RU" sz="2800" b="1" dirty="0" smtClean="0">
                <a:solidFill>
                  <a:srgbClr val="FF0000"/>
                </a:solidFill>
              </a:rPr>
              <a:t>ППЭ-05-02-К</a:t>
            </a:r>
            <a:r>
              <a:rPr lang="ru-RU" sz="2800" b="1" dirty="0" smtClean="0">
                <a:solidFill>
                  <a:schemeClr val="tx1"/>
                </a:solidFill>
              </a:rPr>
              <a:t> (протокол проведения экзамена в аудитории)</a:t>
            </a:r>
          </a:p>
          <a:p>
            <a:pPr marL="0" indent="0">
              <a:buNone/>
            </a:pPr>
            <a:r>
              <a:rPr lang="ru-RU" sz="2800" b="1" dirty="0" smtClean="0">
                <a:solidFill>
                  <a:schemeClr val="tx1"/>
                </a:solidFill>
              </a:rPr>
              <a:t>ППЭ-12-02</a:t>
            </a:r>
            <a:r>
              <a:rPr lang="ru-RU" sz="2800" b="1" dirty="0">
                <a:solidFill>
                  <a:schemeClr val="tx1"/>
                </a:solidFill>
              </a:rPr>
              <a:t> </a:t>
            </a:r>
            <a:r>
              <a:rPr lang="ru-RU" sz="2800" b="1" dirty="0" smtClean="0">
                <a:solidFill>
                  <a:schemeClr val="tx1"/>
                </a:solidFill>
              </a:rPr>
              <a:t>(ведомость коррекции персональных данных) </a:t>
            </a:r>
          </a:p>
          <a:p>
            <a:pPr marL="0" indent="0">
              <a:buNone/>
            </a:pPr>
            <a:r>
              <a:rPr lang="ru-RU" sz="2800" b="1" dirty="0" smtClean="0">
                <a:solidFill>
                  <a:schemeClr val="tx1"/>
                </a:solidFill>
              </a:rPr>
              <a:t>ППЭ-12-04-МАШ</a:t>
            </a:r>
            <a:r>
              <a:rPr lang="ru-RU" sz="2800" b="1" dirty="0">
                <a:solidFill>
                  <a:schemeClr val="tx1"/>
                </a:solidFill>
              </a:rPr>
              <a:t> </a:t>
            </a:r>
            <a:r>
              <a:rPr lang="ru-RU" sz="2800" b="1" dirty="0" smtClean="0">
                <a:solidFill>
                  <a:schemeClr val="tx1"/>
                </a:solidFill>
              </a:rPr>
              <a:t>(ведомость выхода участников) </a:t>
            </a:r>
          </a:p>
          <a:p>
            <a:pPr marL="0" indent="0">
              <a:buNone/>
            </a:pPr>
            <a:r>
              <a:rPr lang="ru-RU" sz="2800" b="1" dirty="0" smtClean="0">
                <a:solidFill>
                  <a:schemeClr val="tx1"/>
                </a:solidFill>
              </a:rPr>
              <a:t>ППЭ-16 (коды образовательных организаций)</a:t>
            </a:r>
          </a:p>
          <a:p>
            <a:pPr marL="0" indent="0">
              <a:buNone/>
            </a:pPr>
            <a:r>
              <a:rPr lang="ru-RU" sz="2800" b="1" dirty="0">
                <a:solidFill>
                  <a:schemeClr val="tx1"/>
                </a:solidFill>
              </a:rPr>
              <a:t>(</a:t>
            </a:r>
            <a:r>
              <a:rPr lang="ru-RU" sz="2800" b="1" dirty="0" smtClean="0">
                <a:solidFill>
                  <a:schemeClr val="tx1"/>
                </a:solidFill>
              </a:rPr>
              <a:t>таблички с номерами аудиторий, ножницы, скотч, линейки находятся в аудиториях)</a:t>
            </a:r>
          </a:p>
        </p:txBody>
      </p:sp>
    </p:spTree>
    <p:extLst>
      <p:ext uri="{BB962C8B-B14F-4D97-AF65-F5344CB8AC3E}">
        <p14:creationId xmlns:p14="http://schemas.microsoft.com/office/powerpoint/2010/main" val="105987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325" y="15915"/>
            <a:ext cx="4718650" cy="65309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709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1661" y="624110"/>
            <a:ext cx="9652952" cy="128089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028700" y="1348740"/>
            <a:ext cx="10755630" cy="5303520"/>
          </a:xfrm>
        </p:spPr>
        <p:txBody>
          <a:bodyPr>
            <a:noAutofit/>
          </a:bodyPr>
          <a:lstStyle/>
          <a:p>
            <a:pPr marL="0" indent="0">
              <a:buNone/>
            </a:pPr>
            <a:r>
              <a:rPr lang="ru-RU" b="1" dirty="0" smtClean="0">
                <a:solidFill>
                  <a:srgbClr val="FF0000"/>
                </a:solidFill>
              </a:rPr>
              <a:t>В </a:t>
            </a:r>
            <a:r>
              <a:rPr lang="ru-RU" b="1" dirty="0">
                <a:solidFill>
                  <a:srgbClr val="FF0000"/>
                </a:solidFill>
              </a:rPr>
              <a:t>случае возникновения технических сбоев в работе станции КЕГЭ </a:t>
            </a:r>
            <a:r>
              <a:rPr lang="ru-RU" b="1" dirty="0" smtClean="0">
                <a:solidFill>
                  <a:srgbClr val="FF0000"/>
                </a:solidFill>
              </a:rPr>
              <a:t>пригласить  </a:t>
            </a:r>
            <a:r>
              <a:rPr lang="ru-RU" b="1" dirty="0">
                <a:solidFill>
                  <a:srgbClr val="FF0000"/>
                </a:solidFill>
              </a:rPr>
              <a:t>технического  </a:t>
            </a:r>
            <a:r>
              <a:rPr lang="ru-RU" b="1" dirty="0" smtClean="0">
                <a:solidFill>
                  <a:srgbClr val="FF0000"/>
                </a:solidFill>
              </a:rPr>
              <a:t>специалиста для замены станции КЕГЭ:</a:t>
            </a:r>
          </a:p>
          <a:p>
            <a:r>
              <a:rPr lang="ru-RU" b="1" dirty="0" smtClean="0">
                <a:solidFill>
                  <a:srgbClr val="FF0000"/>
                </a:solidFill>
              </a:rPr>
              <a:t>Выполнение экзаменационной </a:t>
            </a:r>
            <a:r>
              <a:rPr lang="ru-RU" b="1" dirty="0">
                <a:solidFill>
                  <a:srgbClr val="FF0000"/>
                </a:solidFill>
              </a:rPr>
              <a:t>работы участником экзамена осуществляется с тем же </a:t>
            </a:r>
            <a:r>
              <a:rPr lang="ru-RU" b="1" dirty="0" smtClean="0">
                <a:solidFill>
                  <a:srgbClr val="FF0000"/>
                </a:solidFill>
              </a:rPr>
              <a:t>бланком регистрации </a:t>
            </a:r>
            <a:r>
              <a:rPr lang="ru-RU" b="1" dirty="0">
                <a:solidFill>
                  <a:srgbClr val="FF0000"/>
                </a:solidFill>
              </a:rPr>
              <a:t>(следовательно, и с тем же КИМ КЕГЭ), время экзамена для </a:t>
            </a:r>
            <a:r>
              <a:rPr lang="ru-RU" b="1" dirty="0" smtClean="0">
                <a:solidFill>
                  <a:srgbClr val="FF0000"/>
                </a:solidFill>
              </a:rPr>
              <a:t>участника экзамена </a:t>
            </a:r>
            <a:r>
              <a:rPr lang="ru-RU" b="1" dirty="0">
                <a:solidFill>
                  <a:srgbClr val="FF0000"/>
                </a:solidFill>
              </a:rPr>
              <a:t>не продлевается. </a:t>
            </a:r>
            <a:endParaRPr lang="ru-RU" b="1" dirty="0" smtClean="0">
              <a:solidFill>
                <a:srgbClr val="FF0000"/>
              </a:solidFill>
            </a:endParaRPr>
          </a:p>
          <a:p>
            <a:r>
              <a:rPr lang="ru-RU" b="1" dirty="0" smtClean="0">
                <a:solidFill>
                  <a:srgbClr val="FF0000"/>
                </a:solidFill>
              </a:rPr>
              <a:t>Член </a:t>
            </a:r>
            <a:r>
              <a:rPr lang="ru-RU" b="1" dirty="0">
                <a:solidFill>
                  <a:srgbClr val="FF0000"/>
                </a:solidFill>
              </a:rPr>
              <a:t>ГЭК и организатор в аудитории информируют </a:t>
            </a:r>
            <a:r>
              <a:rPr lang="ru-RU" b="1" dirty="0" smtClean="0">
                <a:solidFill>
                  <a:srgbClr val="FF0000"/>
                </a:solidFill>
              </a:rPr>
              <a:t>участника экзамена </a:t>
            </a:r>
            <a:r>
              <a:rPr lang="ru-RU" b="1" dirty="0">
                <a:solidFill>
                  <a:srgbClr val="FF0000"/>
                </a:solidFill>
              </a:rPr>
              <a:t>о необходимости повторного ввода ответов на задания, которые были </a:t>
            </a:r>
            <a:r>
              <a:rPr lang="ru-RU" b="1" dirty="0" smtClean="0">
                <a:solidFill>
                  <a:srgbClr val="FF0000"/>
                </a:solidFill>
              </a:rPr>
              <a:t>выполнены на </a:t>
            </a:r>
            <a:r>
              <a:rPr lang="ru-RU" b="1" dirty="0">
                <a:solidFill>
                  <a:srgbClr val="FF0000"/>
                </a:solidFill>
              </a:rPr>
              <a:t>вышедшей из строя </a:t>
            </a:r>
            <a:r>
              <a:rPr lang="ru-RU" b="1" dirty="0" smtClean="0">
                <a:solidFill>
                  <a:srgbClr val="FF0000"/>
                </a:solidFill>
              </a:rPr>
              <a:t>станции </a:t>
            </a:r>
            <a:r>
              <a:rPr lang="ru-RU" b="1" dirty="0">
                <a:solidFill>
                  <a:srgbClr val="FF0000"/>
                </a:solidFill>
              </a:rPr>
              <a:t>КЕГЭ.</a:t>
            </a:r>
          </a:p>
          <a:p>
            <a:r>
              <a:rPr lang="ru-RU" b="1" dirty="0">
                <a:solidFill>
                  <a:srgbClr val="FF0000"/>
                </a:solidFill>
              </a:rPr>
              <a:t>По усмотрению участника КЕГЭ возможно завершение экзаменационной </a:t>
            </a:r>
            <a:r>
              <a:rPr lang="ru-RU" b="1" dirty="0" smtClean="0">
                <a:solidFill>
                  <a:srgbClr val="FF0000"/>
                </a:solidFill>
              </a:rPr>
              <a:t>работы досрочно </a:t>
            </a:r>
            <a:r>
              <a:rPr lang="ru-RU" b="1" dirty="0">
                <a:solidFill>
                  <a:srgbClr val="FF0000"/>
                </a:solidFill>
              </a:rPr>
              <a:t>по объективным причинам с возможностью повторного прохождения экзамена </a:t>
            </a:r>
            <a:r>
              <a:rPr lang="ru-RU" b="1" dirty="0" smtClean="0">
                <a:solidFill>
                  <a:srgbClr val="FF0000"/>
                </a:solidFill>
              </a:rPr>
              <a:t>в резервные  </a:t>
            </a:r>
            <a:r>
              <a:rPr lang="ru-RU" b="1" dirty="0">
                <a:solidFill>
                  <a:srgbClr val="FF0000"/>
                </a:solidFill>
              </a:rPr>
              <a:t>сроки  соответствующего  периода  проведения  </a:t>
            </a:r>
            <a:endParaRPr lang="ru-RU" b="1" dirty="0" smtClean="0">
              <a:solidFill>
                <a:srgbClr val="FF0000"/>
              </a:solidFill>
            </a:endParaRPr>
          </a:p>
          <a:p>
            <a:r>
              <a:rPr lang="ru-RU" b="1" dirty="0" smtClean="0">
                <a:solidFill>
                  <a:srgbClr val="FF0000"/>
                </a:solidFill>
              </a:rPr>
              <a:t>В </a:t>
            </a:r>
            <a:r>
              <a:rPr lang="ru-RU" b="1" dirty="0">
                <a:solidFill>
                  <a:srgbClr val="FF0000"/>
                </a:solidFill>
              </a:rPr>
              <a:t>данном случае принимается решение, что участник экзамена не завершил </a:t>
            </a:r>
            <a:r>
              <a:rPr lang="ru-RU" b="1" dirty="0" smtClean="0">
                <a:solidFill>
                  <a:srgbClr val="FF0000"/>
                </a:solidFill>
              </a:rPr>
              <a:t>экзамен по </a:t>
            </a:r>
            <a:r>
              <a:rPr lang="ru-RU" b="1" dirty="0">
                <a:solidFill>
                  <a:srgbClr val="FF0000"/>
                </a:solidFill>
              </a:rPr>
              <a:t>объективным причинам с оформлением соответствующего акта (форма ППЭ-22 «</a:t>
            </a:r>
            <a:r>
              <a:rPr lang="ru-RU" b="1" dirty="0" smtClean="0">
                <a:solidFill>
                  <a:srgbClr val="FF0000"/>
                </a:solidFill>
              </a:rPr>
              <a:t>Акт о </a:t>
            </a:r>
            <a:r>
              <a:rPr lang="ru-RU" b="1" dirty="0">
                <a:solidFill>
                  <a:srgbClr val="FF0000"/>
                </a:solidFill>
              </a:rPr>
              <a:t>досрочном  завершении  экзамена  по объективным  причинам»)  и по  </a:t>
            </a:r>
            <a:r>
              <a:rPr lang="ru-RU" b="1" dirty="0" smtClean="0">
                <a:solidFill>
                  <a:srgbClr val="FF0000"/>
                </a:solidFill>
              </a:rPr>
              <a:t>решению председателя </a:t>
            </a:r>
            <a:r>
              <a:rPr lang="ru-RU" b="1" dirty="0">
                <a:solidFill>
                  <a:srgbClr val="FF0000"/>
                </a:solidFill>
              </a:rPr>
              <a:t>ГЭК допускается к экзамену по информатике и </a:t>
            </a:r>
            <a:r>
              <a:rPr lang="ru-RU" b="1" dirty="0" smtClean="0">
                <a:solidFill>
                  <a:srgbClr val="FF0000"/>
                </a:solidFill>
              </a:rPr>
              <a:t>информационно-коммуникационным </a:t>
            </a:r>
            <a:r>
              <a:rPr lang="ru-RU" b="1" dirty="0">
                <a:solidFill>
                  <a:srgbClr val="FF0000"/>
                </a:solidFill>
              </a:rPr>
              <a:t>технологиям в резервные сроки соответствующего периода.</a:t>
            </a:r>
          </a:p>
        </p:txBody>
      </p:sp>
    </p:spTree>
    <p:extLst>
      <p:ext uri="{BB962C8B-B14F-4D97-AF65-F5344CB8AC3E}">
        <p14:creationId xmlns:p14="http://schemas.microsoft.com/office/powerpoint/2010/main" val="371414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7" y="563952"/>
            <a:ext cx="9591591" cy="711395"/>
          </a:xfrm>
        </p:spPr>
        <p:txBody>
          <a:bodyPr/>
          <a:lstStyle/>
          <a:p>
            <a:r>
              <a:rPr lang="ru-RU" b="1" dirty="0" smtClean="0"/>
              <a:t>Завершение работы участником</a:t>
            </a:r>
            <a:endParaRPr lang="ru-RU" b="1" dirty="0"/>
          </a:p>
        </p:txBody>
      </p:sp>
      <p:sp>
        <p:nvSpPr>
          <p:cNvPr id="3" name="Объект 2"/>
          <p:cNvSpPr>
            <a:spLocks noGrp="1"/>
          </p:cNvSpPr>
          <p:nvPr>
            <p:ph idx="1"/>
          </p:nvPr>
        </p:nvSpPr>
        <p:spPr>
          <a:xfrm>
            <a:off x="541421" y="1275347"/>
            <a:ext cx="11285621" cy="5582653"/>
          </a:xfrm>
        </p:spPr>
        <p:txBody>
          <a:bodyPr>
            <a:normAutofit/>
          </a:bodyPr>
          <a:lstStyle/>
          <a:p>
            <a:pPr marL="0" indent="0">
              <a:buNone/>
            </a:pPr>
            <a:r>
              <a:rPr lang="ru-RU" sz="2400" b="1" dirty="0" smtClean="0">
                <a:solidFill>
                  <a:schemeClr val="tx1"/>
                </a:solidFill>
              </a:rPr>
              <a:t>В случае завершения выполнения экзаменационной работы:</a:t>
            </a:r>
          </a:p>
          <a:p>
            <a:pPr>
              <a:buFontTx/>
              <a:buChar char="-"/>
            </a:pPr>
            <a:r>
              <a:rPr lang="ru-RU" sz="2400" b="1" dirty="0" smtClean="0">
                <a:solidFill>
                  <a:srgbClr val="FF0000"/>
                </a:solidFill>
              </a:rPr>
              <a:t>убедиться, </a:t>
            </a:r>
            <a:r>
              <a:rPr lang="ru-RU" sz="2400" b="1" dirty="0">
                <a:solidFill>
                  <a:srgbClr val="FF0000"/>
                </a:solidFill>
              </a:rPr>
              <a:t>что участник </a:t>
            </a:r>
            <a:r>
              <a:rPr lang="ru-RU" sz="2400" b="1" dirty="0" smtClean="0">
                <a:solidFill>
                  <a:srgbClr val="FF0000"/>
                </a:solidFill>
              </a:rPr>
              <a:t>завершил работу на станции КЕГЭ, пройдя до </a:t>
            </a:r>
            <a:r>
              <a:rPr lang="ru-RU" sz="2400" b="1" dirty="0">
                <a:solidFill>
                  <a:srgbClr val="FF0000"/>
                </a:solidFill>
              </a:rPr>
              <a:t>получения на экране контрольной </a:t>
            </a:r>
            <a:r>
              <a:rPr lang="ru-RU" sz="2400" b="1" dirty="0" smtClean="0">
                <a:solidFill>
                  <a:srgbClr val="FF0000"/>
                </a:solidFill>
              </a:rPr>
              <a:t>суммы (она выводится на экране 3 раза, после этого на экране появляется сообщение «экзамен завершен»);</a:t>
            </a:r>
          </a:p>
          <a:p>
            <a:pPr>
              <a:buFontTx/>
              <a:buChar char="-"/>
            </a:pPr>
            <a:r>
              <a:rPr lang="ru-RU" sz="2400" b="1" dirty="0">
                <a:solidFill>
                  <a:srgbClr val="FF0000"/>
                </a:solidFill>
              </a:rPr>
              <a:t>д</a:t>
            </a:r>
            <a:r>
              <a:rPr lang="ru-RU" sz="2400" b="1" dirty="0" smtClean="0">
                <a:solidFill>
                  <a:srgbClr val="FF0000"/>
                </a:solidFill>
              </a:rPr>
              <a:t>ать указание участнику перенести контрольную сумму с экрана станции КЕГЭ в бланк регистрации;</a:t>
            </a:r>
          </a:p>
          <a:p>
            <a:pPr>
              <a:buFontTx/>
              <a:buChar char="-"/>
            </a:pPr>
            <a:r>
              <a:rPr lang="ru-RU" sz="2400" b="1" dirty="0" smtClean="0">
                <a:solidFill>
                  <a:srgbClr val="FF0000"/>
                </a:solidFill>
              </a:rPr>
              <a:t>сверить контрольную сумму в ПО и в бланке регистрации, при обнаружении ошибки дать указание внести исправления в бланк регистрации;</a:t>
            </a:r>
          </a:p>
          <a:p>
            <a:pPr>
              <a:buFontTx/>
              <a:buChar char="-"/>
            </a:pPr>
            <a:r>
              <a:rPr lang="ru-RU" sz="2400" b="1" dirty="0">
                <a:solidFill>
                  <a:srgbClr val="FF0000"/>
                </a:solidFill>
              </a:rPr>
              <a:t>п</a:t>
            </a:r>
            <a:r>
              <a:rPr lang="ru-RU" sz="2400" b="1" dirty="0" smtClean="0">
                <a:solidFill>
                  <a:srgbClr val="FF0000"/>
                </a:solidFill>
              </a:rPr>
              <a:t>еренести контрольную сумму из бланка регистрации в протокол 05-02; </a:t>
            </a:r>
            <a:endParaRPr lang="ru-RU" sz="2400" b="1" dirty="0">
              <a:solidFill>
                <a:srgbClr val="FF0000"/>
              </a:solidFill>
            </a:endParaRPr>
          </a:p>
          <a:p>
            <a:pPr marL="0" indent="0">
              <a:buNone/>
            </a:pPr>
            <a:endParaRPr lang="ru-RU" sz="2000" b="1" dirty="0"/>
          </a:p>
        </p:txBody>
      </p:sp>
    </p:spTree>
    <p:extLst>
      <p:ext uri="{BB962C8B-B14F-4D97-AF65-F5344CB8AC3E}">
        <p14:creationId xmlns:p14="http://schemas.microsoft.com/office/powerpoint/2010/main" val="2823158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7" y="563952"/>
            <a:ext cx="9591591" cy="711395"/>
          </a:xfrm>
        </p:spPr>
        <p:txBody>
          <a:bodyPr/>
          <a:lstStyle/>
          <a:p>
            <a:r>
              <a:rPr lang="ru-RU" b="1" dirty="0" smtClean="0"/>
              <a:t>Завершение работы участником</a:t>
            </a:r>
            <a:endParaRPr lang="ru-RU" b="1" dirty="0"/>
          </a:p>
        </p:txBody>
      </p:sp>
      <p:sp>
        <p:nvSpPr>
          <p:cNvPr id="3" name="Объект 2"/>
          <p:cNvSpPr>
            <a:spLocks noGrp="1"/>
          </p:cNvSpPr>
          <p:nvPr>
            <p:ph idx="1"/>
          </p:nvPr>
        </p:nvSpPr>
        <p:spPr>
          <a:xfrm>
            <a:off x="541421" y="1275347"/>
            <a:ext cx="11285621" cy="5582653"/>
          </a:xfrm>
        </p:spPr>
        <p:txBody>
          <a:bodyPr>
            <a:normAutofit/>
          </a:bodyPr>
          <a:lstStyle/>
          <a:p>
            <a:pPr marL="0" indent="0">
              <a:buNone/>
            </a:pPr>
            <a:r>
              <a:rPr lang="ru-RU" sz="2000" b="1" dirty="0" smtClean="0">
                <a:solidFill>
                  <a:schemeClr val="tx1"/>
                </a:solidFill>
              </a:rPr>
              <a:t>В случае завершения выполнения экзаменационной работы:</a:t>
            </a:r>
          </a:p>
          <a:p>
            <a:pPr marL="0" indent="0">
              <a:buNone/>
            </a:pPr>
            <a:r>
              <a:rPr lang="ru-RU" sz="2000" b="1" dirty="0" smtClean="0">
                <a:solidFill>
                  <a:schemeClr val="tx1"/>
                </a:solidFill>
              </a:rPr>
              <a:t>- проверить </a:t>
            </a:r>
            <a:r>
              <a:rPr lang="ru-RU" sz="2000" b="1" dirty="0">
                <a:solidFill>
                  <a:schemeClr val="tx1"/>
                </a:solidFill>
              </a:rPr>
              <a:t>комплектность </a:t>
            </a:r>
            <a:r>
              <a:rPr lang="ru-RU" sz="2000" b="1" dirty="0" smtClean="0">
                <a:solidFill>
                  <a:schemeClr val="tx1"/>
                </a:solidFill>
              </a:rPr>
              <a:t>ЭМ, принимаемых у участника: </a:t>
            </a:r>
            <a:r>
              <a:rPr lang="ru-RU" sz="2000" b="1" dirty="0">
                <a:solidFill>
                  <a:srgbClr val="0070C0"/>
                </a:solidFill>
              </a:rPr>
              <a:t>БР, </a:t>
            </a:r>
            <a:r>
              <a:rPr lang="ru-RU" sz="2000" b="1" dirty="0" smtClean="0">
                <a:solidFill>
                  <a:srgbClr val="FF0000"/>
                </a:solidFill>
              </a:rPr>
              <a:t>черновик КЕГЭ, </a:t>
            </a:r>
            <a:r>
              <a:rPr lang="ru-RU" sz="2000" b="1" dirty="0">
                <a:solidFill>
                  <a:srgbClr val="FF0000"/>
                </a:solidFill>
              </a:rPr>
              <a:t>дополнительно выданные </a:t>
            </a:r>
            <a:r>
              <a:rPr lang="ru-RU" sz="2000" b="1" dirty="0" smtClean="0">
                <a:solidFill>
                  <a:srgbClr val="FF0000"/>
                </a:solidFill>
              </a:rPr>
              <a:t>черновики, инструкция </a:t>
            </a:r>
            <a:r>
              <a:rPr lang="ru-RU" sz="2000" b="1" dirty="0">
                <a:solidFill>
                  <a:srgbClr val="FF0000"/>
                </a:solidFill>
              </a:rPr>
              <a:t>по использованию </a:t>
            </a:r>
            <a:r>
              <a:rPr lang="ru-RU" sz="2000" b="1" dirty="0" smtClean="0">
                <a:solidFill>
                  <a:srgbClr val="FF0000"/>
                </a:solidFill>
              </a:rPr>
              <a:t>ПО, </a:t>
            </a:r>
            <a:r>
              <a:rPr lang="ru-RU" sz="2000" b="1" dirty="0">
                <a:solidFill>
                  <a:srgbClr val="FF0000"/>
                </a:solidFill>
              </a:rPr>
              <a:t>перечень установленного ПО; </a:t>
            </a:r>
          </a:p>
          <a:p>
            <a:pPr marL="0" indent="0">
              <a:buNone/>
            </a:pPr>
            <a:r>
              <a:rPr lang="ru-RU" sz="2000" b="1" dirty="0" smtClean="0">
                <a:solidFill>
                  <a:schemeClr val="tx1"/>
                </a:solidFill>
              </a:rPr>
              <a:t>- ПЕРЕСЧИТАТЬ все материалы, попросить ребенка расписаться в протоколе 05-02, подтверждая тем самым, что </a:t>
            </a:r>
            <a:r>
              <a:rPr lang="ru-RU" sz="2000" b="1" dirty="0" smtClean="0">
                <a:solidFill>
                  <a:srgbClr val="FF0000"/>
                </a:solidFill>
              </a:rPr>
              <a:t>контрольная сумма зафиксирована правильно</a:t>
            </a:r>
            <a:r>
              <a:rPr lang="ru-RU" sz="2000" b="1" dirty="0" smtClean="0"/>
              <a:t>, </a:t>
            </a:r>
          </a:p>
          <a:p>
            <a:pPr marL="0" indent="0">
              <a:buNone/>
            </a:pPr>
            <a:r>
              <a:rPr lang="ru-RU" sz="2000" b="1" dirty="0" smtClean="0">
                <a:solidFill>
                  <a:schemeClr val="tx1"/>
                </a:solidFill>
              </a:rPr>
              <a:t>- убедиться</a:t>
            </a:r>
            <a:r>
              <a:rPr lang="ru-RU" sz="2000" b="1" dirty="0">
                <a:solidFill>
                  <a:schemeClr val="tx1"/>
                </a:solidFill>
              </a:rPr>
              <a:t>, что организатор вне аудитории готов принять ребенка</a:t>
            </a:r>
            <a:r>
              <a:rPr lang="ru-RU" sz="2000" b="1" dirty="0" smtClean="0">
                <a:solidFill>
                  <a:schemeClr val="tx1"/>
                </a:solidFill>
              </a:rPr>
              <a:t>, и разрешить участнику покинуть аудиторию,</a:t>
            </a:r>
          </a:p>
          <a:p>
            <a:pPr marL="0" indent="0">
              <a:buNone/>
            </a:pPr>
            <a:r>
              <a:rPr lang="ru-RU" sz="2000" b="1" dirty="0" smtClean="0">
                <a:solidFill>
                  <a:schemeClr val="tx1"/>
                </a:solidFill>
              </a:rPr>
              <a:t>- расформировать принятые у участника материалы по видам: </a:t>
            </a:r>
            <a:r>
              <a:rPr lang="ru-RU" sz="2000" b="1" dirty="0" smtClean="0">
                <a:solidFill>
                  <a:srgbClr val="FF0000"/>
                </a:solidFill>
              </a:rPr>
              <a:t>БР,  черновики КЕГЭ вместе с дополнительными листами черновиков, перечень ПО, инструкция по работе с ПО.</a:t>
            </a:r>
            <a:endParaRPr lang="ru-RU" sz="2000" b="1" dirty="0">
              <a:solidFill>
                <a:srgbClr val="FF0000"/>
              </a:solidFill>
            </a:endParaRPr>
          </a:p>
          <a:p>
            <a:pPr>
              <a:buFontTx/>
              <a:buChar char="-"/>
            </a:pPr>
            <a:endParaRPr lang="ru-RU" sz="2000" b="1" dirty="0"/>
          </a:p>
          <a:p>
            <a:pPr marL="0" indent="0">
              <a:buNone/>
            </a:pPr>
            <a:endParaRPr lang="ru-RU" sz="2000" b="1" dirty="0"/>
          </a:p>
        </p:txBody>
      </p:sp>
    </p:spTree>
    <p:extLst>
      <p:ext uri="{BB962C8B-B14F-4D97-AF65-F5344CB8AC3E}">
        <p14:creationId xmlns:p14="http://schemas.microsoft.com/office/powerpoint/2010/main" val="2643049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52" y="260648"/>
            <a:ext cx="1207997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686136" y="3071004"/>
            <a:ext cx="1854679" cy="8885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5771072" y="1431985"/>
            <a:ext cx="389368" cy="198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51826" y="5555411"/>
            <a:ext cx="1578634" cy="28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181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1" y="260649"/>
            <a:ext cx="5282384" cy="367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61" t="40926"/>
          <a:stretch/>
        </p:blipFill>
        <p:spPr bwMode="auto">
          <a:xfrm>
            <a:off x="5903980" y="985219"/>
            <a:ext cx="5927361" cy="2223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2004" b="37836"/>
          <a:stretch/>
        </p:blipFill>
        <p:spPr bwMode="auto">
          <a:xfrm>
            <a:off x="2159563" y="3933058"/>
            <a:ext cx="8268308"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75520" y="1916833"/>
            <a:ext cx="2400267" cy="283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solidFill>
                  <a:schemeClr val="tx1"/>
                </a:solidFill>
              </a:rPr>
              <a:t>Контрольная сумма</a:t>
            </a:r>
          </a:p>
          <a:p>
            <a:pPr algn="ctr"/>
            <a:r>
              <a:rPr lang="ru-RU" sz="1100" dirty="0" smtClean="0">
                <a:solidFill>
                  <a:schemeClr val="tx1"/>
                </a:solidFill>
              </a:rPr>
              <a:t>13-56-78-91-14</a:t>
            </a:r>
            <a:endParaRPr lang="ru-RU" sz="1100" dirty="0">
              <a:solidFill>
                <a:schemeClr val="tx1"/>
              </a:solidFill>
            </a:endParaRPr>
          </a:p>
        </p:txBody>
      </p:sp>
      <p:cxnSp>
        <p:nvCxnSpPr>
          <p:cNvPr id="5" name="Прямая со стрелкой 4"/>
          <p:cNvCxnSpPr>
            <a:stCxn id="3" idx="3"/>
          </p:cNvCxnSpPr>
          <p:nvPr/>
        </p:nvCxnSpPr>
        <p:spPr>
          <a:xfrm flipV="1">
            <a:off x="4175787" y="1484784"/>
            <a:ext cx="3936437" cy="57356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3" idx="3"/>
          </p:cNvCxnSpPr>
          <p:nvPr/>
        </p:nvCxnSpPr>
        <p:spPr>
          <a:xfrm>
            <a:off x="4175787" y="2058350"/>
            <a:ext cx="4128459" cy="338687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8112224" y="1412776"/>
            <a:ext cx="192021" cy="396044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4468482" y="5576979"/>
            <a:ext cx="724619" cy="4356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743200" y="5576979"/>
            <a:ext cx="1259457" cy="4356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032521" y="1173192"/>
            <a:ext cx="1500996" cy="311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i="1" dirty="0" err="1" smtClean="0">
                <a:solidFill>
                  <a:schemeClr val="tx1"/>
                </a:solidFill>
              </a:rPr>
              <a:t>Петров</a:t>
            </a:r>
            <a:r>
              <a:rPr lang="ru-RU" sz="1400" i="1" dirty="0" err="1" smtClean="0"/>
              <a:t>в</a:t>
            </a:r>
            <a:endParaRPr lang="ru-RU" sz="1400" i="1" dirty="0"/>
          </a:p>
        </p:txBody>
      </p:sp>
    </p:spTree>
    <p:extLst>
      <p:ext uri="{BB962C8B-B14F-4D97-AF65-F5344CB8AC3E}">
        <p14:creationId xmlns:p14="http://schemas.microsoft.com/office/powerpoint/2010/main" val="426387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1915" y="624110"/>
            <a:ext cx="10262938" cy="1280890"/>
          </a:xfrm>
        </p:spPr>
        <p:txBody>
          <a:bodyPr/>
          <a:lstStyle/>
          <a:p>
            <a:r>
              <a:rPr lang="ru-RU" b="1" dirty="0" smtClean="0"/>
              <a:t>Нештатные ситуации</a:t>
            </a:r>
            <a:endParaRPr lang="ru-RU" b="1" dirty="0"/>
          </a:p>
        </p:txBody>
      </p:sp>
      <p:sp>
        <p:nvSpPr>
          <p:cNvPr id="3" name="Объект 2"/>
          <p:cNvSpPr>
            <a:spLocks noGrp="1"/>
          </p:cNvSpPr>
          <p:nvPr>
            <p:ph idx="1"/>
          </p:nvPr>
        </p:nvSpPr>
        <p:spPr>
          <a:xfrm>
            <a:off x="1319387" y="1495246"/>
            <a:ext cx="10262937" cy="4483768"/>
          </a:xfrm>
        </p:spPr>
        <p:txBody>
          <a:bodyPr>
            <a:normAutofit/>
          </a:bodyPr>
          <a:lstStyle/>
          <a:p>
            <a:r>
              <a:rPr lang="ru-RU" sz="3200" b="1" dirty="0" smtClean="0">
                <a:solidFill>
                  <a:schemeClr val="tx1"/>
                </a:solidFill>
              </a:rPr>
              <a:t>Удаление участника с экзамена по причине нарушения порядка ЕГЭ (акт об удалении участника экзамена)</a:t>
            </a:r>
          </a:p>
          <a:p>
            <a:pPr marL="0" indent="0">
              <a:buNone/>
            </a:pPr>
            <a:endParaRPr lang="ru-RU" sz="3200" b="1" dirty="0" smtClean="0">
              <a:solidFill>
                <a:schemeClr val="tx1"/>
              </a:solidFill>
            </a:endParaRPr>
          </a:p>
          <a:p>
            <a:r>
              <a:rPr lang="ru-RU" sz="3200" b="1" dirty="0" smtClean="0">
                <a:solidFill>
                  <a:schemeClr val="tx1"/>
                </a:solidFill>
              </a:rPr>
              <a:t>Досрочное завершение экзамена по объективным причинам (акт о досрочном завершении экзамена по объективным причинам)</a:t>
            </a:r>
            <a:endParaRPr lang="ru-RU" sz="3200" b="1" dirty="0">
              <a:solidFill>
                <a:schemeClr val="tx1"/>
              </a:solidFill>
            </a:endParaRPr>
          </a:p>
        </p:txBody>
      </p:sp>
    </p:spTree>
    <p:extLst>
      <p:ext uri="{BB962C8B-B14F-4D97-AF65-F5344CB8AC3E}">
        <p14:creationId xmlns:p14="http://schemas.microsoft.com/office/powerpoint/2010/main" val="338817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485" y="624110"/>
            <a:ext cx="9796128" cy="855774"/>
          </a:xfrm>
        </p:spPr>
        <p:txBody>
          <a:bodyPr>
            <a:normAutofit fontScale="90000"/>
          </a:bodyPr>
          <a:lstStyle/>
          <a:p>
            <a:r>
              <a:rPr lang="ru-RU" b="1" dirty="0" smtClean="0"/>
              <a:t>Дополнительные листы черновиков со штампом школы</a:t>
            </a:r>
            <a:endParaRPr lang="ru-RU" b="1" dirty="0"/>
          </a:p>
        </p:txBody>
      </p:sp>
      <p:sp>
        <p:nvSpPr>
          <p:cNvPr id="3" name="Объект 2"/>
          <p:cNvSpPr>
            <a:spLocks noGrp="1"/>
          </p:cNvSpPr>
          <p:nvPr>
            <p:ph idx="1"/>
          </p:nvPr>
        </p:nvSpPr>
        <p:spPr>
          <a:xfrm>
            <a:off x="1013075" y="1929064"/>
            <a:ext cx="10609430" cy="4483768"/>
          </a:xfrm>
        </p:spPr>
        <p:txBody>
          <a:bodyPr>
            <a:normAutofit/>
          </a:bodyPr>
          <a:lstStyle/>
          <a:p>
            <a:r>
              <a:rPr lang="ru-RU" sz="3200" b="1" dirty="0" smtClean="0">
                <a:solidFill>
                  <a:schemeClr val="tx1"/>
                </a:solidFill>
              </a:rPr>
              <a:t>Убедиться, что участником заполнены лицевая и оборотная сторона черновиков КЕГЭ</a:t>
            </a:r>
          </a:p>
          <a:p>
            <a:r>
              <a:rPr lang="ru-RU" sz="3200" b="1" dirty="0" smtClean="0">
                <a:solidFill>
                  <a:schemeClr val="tx1"/>
                </a:solidFill>
              </a:rPr>
              <a:t>Выдать по просьбе участника дополнительные листы черновиков со штампом школы</a:t>
            </a:r>
          </a:p>
          <a:p>
            <a:pPr marL="0" indent="0">
              <a:buNone/>
            </a:pPr>
            <a:endParaRPr lang="ru-RU" dirty="0" smtClean="0"/>
          </a:p>
          <a:p>
            <a:endParaRPr lang="ru-RU" dirty="0"/>
          </a:p>
        </p:txBody>
      </p:sp>
    </p:spTree>
    <p:extLst>
      <p:ext uri="{BB962C8B-B14F-4D97-AF65-F5344CB8AC3E}">
        <p14:creationId xmlns:p14="http://schemas.microsoft.com/office/powerpoint/2010/main" val="3079746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1" y="62411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1062990" y="1384299"/>
            <a:ext cx="10862310" cy="5317289"/>
          </a:xfrm>
        </p:spPr>
        <p:txBody>
          <a:bodyPr>
            <a:normAutofit/>
          </a:bodyPr>
          <a:lstStyle/>
          <a:p>
            <a:r>
              <a:rPr lang="ru-RU" sz="2400" b="1" dirty="0" smtClean="0">
                <a:solidFill>
                  <a:schemeClr val="tx1"/>
                </a:solidFill>
              </a:rPr>
              <a:t>За 30 минут и за 5 минут до окончания выполнения экзаменационной работы  сообщить, что время скоро завершается и </a:t>
            </a:r>
            <a:r>
              <a:rPr lang="ru-RU" sz="2400" b="1" dirty="0" smtClean="0">
                <a:solidFill>
                  <a:srgbClr val="FF0000"/>
                </a:solidFill>
              </a:rPr>
              <a:t>необходимо проверить </a:t>
            </a:r>
            <a:r>
              <a:rPr lang="ru-RU" sz="2400" b="1" dirty="0">
                <a:solidFill>
                  <a:srgbClr val="FF0000"/>
                </a:solidFill>
              </a:rPr>
              <a:t>полноту и правильность внесения </a:t>
            </a:r>
            <a:r>
              <a:rPr lang="ru-RU" sz="2400" b="1" dirty="0" smtClean="0">
                <a:solidFill>
                  <a:srgbClr val="FF0000"/>
                </a:solidFill>
              </a:rPr>
              <a:t>ответов на </a:t>
            </a:r>
            <a:r>
              <a:rPr lang="ru-RU" sz="2400" b="1" dirty="0">
                <a:solidFill>
                  <a:srgbClr val="FF0000"/>
                </a:solidFill>
              </a:rPr>
              <a:t>задания экзаменационной работы в ПО для сдачи </a:t>
            </a:r>
            <a:r>
              <a:rPr lang="ru-RU" sz="2400" b="1" dirty="0" smtClean="0">
                <a:solidFill>
                  <a:srgbClr val="FF0000"/>
                </a:solidFill>
              </a:rPr>
              <a:t>экзамена, а также </a:t>
            </a:r>
            <a:r>
              <a:rPr lang="ru-RU" sz="2400" b="1" dirty="0">
                <a:solidFill>
                  <a:srgbClr val="FF0000"/>
                </a:solidFill>
              </a:rPr>
              <a:t>по окончании </a:t>
            </a:r>
            <a:r>
              <a:rPr lang="ru-RU" sz="2400" b="1" dirty="0" smtClean="0">
                <a:solidFill>
                  <a:srgbClr val="FF0000"/>
                </a:solidFill>
              </a:rPr>
              <a:t>экзамена внести </a:t>
            </a:r>
            <a:r>
              <a:rPr lang="ru-RU" sz="2400" b="1" dirty="0">
                <a:solidFill>
                  <a:srgbClr val="FF0000"/>
                </a:solidFill>
              </a:rPr>
              <a:t>контрольную сумму, автоматически сформированную на основе </a:t>
            </a:r>
            <a:r>
              <a:rPr lang="ru-RU" sz="2400" b="1" dirty="0" smtClean="0">
                <a:solidFill>
                  <a:srgbClr val="FF0000"/>
                </a:solidFill>
              </a:rPr>
              <a:t>введенных участником </a:t>
            </a:r>
            <a:r>
              <a:rPr lang="ru-RU" sz="2400" b="1" dirty="0">
                <a:solidFill>
                  <a:srgbClr val="FF0000"/>
                </a:solidFill>
              </a:rPr>
              <a:t>экзамена ответов в систему, в бланк регистрации. </a:t>
            </a:r>
            <a:endParaRPr lang="ru-RU" sz="2400" b="1" dirty="0" smtClean="0">
              <a:solidFill>
                <a:srgbClr val="FF0000"/>
              </a:solidFill>
            </a:endParaRPr>
          </a:p>
          <a:p>
            <a:pPr marL="0" indent="0">
              <a:buNone/>
            </a:pPr>
            <a:endParaRPr lang="ru-RU" sz="2400" b="1" dirty="0">
              <a:solidFill>
                <a:srgbClr val="FF0000"/>
              </a:solidFill>
            </a:endParaRPr>
          </a:p>
          <a:p>
            <a:endParaRPr lang="ru-RU" sz="2400" b="1" dirty="0" smtClean="0">
              <a:solidFill>
                <a:srgbClr val="FF0000"/>
              </a:solidFill>
            </a:endParaRPr>
          </a:p>
          <a:p>
            <a:pPr marL="0" indent="0">
              <a:buNone/>
            </a:pPr>
            <a:endParaRPr lang="ru-RU" dirty="0" smtClean="0"/>
          </a:p>
          <a:p>
            <a:endParaRPr lang="ru-RU" dirty="0"/>
          </a:p>
        </p:txBody>
      </p:sp>
    </p:spTree>
    <p:extLst>
      <p:ext uri="{BB962C8B-B14F-4D97-AF65-F5344CB8AC3E}">
        <p14:creationId xmlns:p14="http://schemas.microsoft.com/office/powerpoint/2010/main" val="24455899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1" y="62411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1062990" y="1384299"/>
            <a:ext cx="10862310" cy="5317289"/>
          </a:xfrm>
        </p:spPr>
        <p:txBody>
          <a:bodyPr>
            <a:normAutofit fontScale="92500"/>
          </a:bodyPr>
          <a:lstStyle/>
          <a:p>
            <a:r>
              <a:rPr lang="ru-RU" sz="2400" b="1" dirty="0" smtClean="0">
                <a:solidFill>
                  <a:schemeClr val="tx1"/>
                </a:solidFill>
              </a:rPr>
              <a:t>По </a:t>
            </a:r>
            <a:r>
              <a:rPr lang="ru-RU" sz="2400" b="1" dirty="0">
                <a:solidFill>
                  <a:schemeClr val="tx1"/>
                </a:solidFill>
              </a:rPr>
              <a:t>окончании времени на выполнение экзаменационной работы участниками </a:t>
            </a:r>
            <a:r>
              <a:rPr lang="ru-RU" sz="2400" b="1" dirty="0" smtClean="0">
                <a:solidFill>
                  <a:schemeClr val="tx1"/>
                </a:solidFill>
              </a:rPr>
              <a:t>экзамена:</a:t>
            </a:r>
          </a:p>
          <a:p>
            <a:pPr marL="354013" indent="0">
              <a:buNone/>
            </a:pPr>
            <a:r>
              <a:rPr lang="ru-RU" sz="2400" b="1" dirty="0" smtClean="0">
                <a:solidFill>
                  <a:schemeClr val="tx1"/>
                </a:solidFill>
              </a:rPr>
              <a:t>- в  </a:t>
            </a:r>
            <a:r>
              <a:rPr lang="ru-RU" sz="2400" b="1" dirty="0">
                <a:solidFill>
                  <a:schemeClr val="tx1"/>
                </a:solidFill>
              </a:rPr>
              <a:t>центре  видимости  камер  видеонаблюдения  объявить,  что  выполнение экзаменационной работы окончено</a:t>
            </a:r>
            <a:r>
              <a:rPr lang="ru-RU" sz="2400" b="1" dirty="0" smtClean="0">
                <a:solidFill>
                  <a:schemeClr val="tx1"/>
                </a:solidFill>
              </a:rPr>
              <a:t>;</a:t>
            </a:r>
          </a:p>
          <a:p>
            <a:pPr marL="354013" indent="0">
              <a:buNone/>
            </a:pPr>
            <a:r>
              <a:rPr lang="ru-RU" sz="2400" b="1" dirty="0" smtClean="0">
                <a:solidFill>
                  <a:srgbClr val="FF0000"/>
                </a:solidFill>
              </a:rPr>
              <a:t>- попросить </a:t>
            </a:r>
            <a:r>
              <a:rPr lang="ru-RU" sz="2400" b="1" dirty="0">
                <a:solidFill>
                  <a:srgbClr val="FF0000"/>
                </a:solidFill>
              </a:rPr>
              <a:t>завершить экзамен на станции КЕГЭ, нажав на кнопку «Завершить экзамен</a:t>
            </a:r>
            <a:r>
              <a:rPr lang="ru-RU" sz="2400" b="1" dirty="0" smtClean="0">
                <a:solidFill>
                  <a:srgbClr val="FF0000"/>
                </a:solidFill>
              </a:rPr>
              <a:t>»;</a:t>
            </a:r>
          </a:p>
          <a:p>
            <a:pPr marL="354013" indent="0">
              <a:buNone/>
            </a:pPr>
            <a:r>
              <a:rPr lang="ru-RU" sz="2400" b="1" dirty="0" smtClean="0">
                <a:solidFill>
                  <a:srgbClr val="FF0000"/>
                </a:solidFill>
              </a:rPr>
              <a:t>- попросить ознакомиться с ответами, внесенными в станцию КЕГЭ, и подтвердить ознакомление, нажав на кнопку «Принять»;</a:t>
            </a:r>
          </a:p>
          <a:p>
            <a:pPr marL="354013" indent="0">
              <a:buNone/>
            </a:pPr>
            <a:r>
              <a:rPr lang="ru-RU" sz="2400" b="1" dirty="0" smtClean="0">
                <a:solidFill>
                  <a:srgbClr val="FF0000"/>
                </a:solidFill>
              </a:rPr>
              <a:t>- попросить ознакомиться со сформированным протоколом ответов и перейти на страницу «Экзамен закончен»;</a:t>
            </a:r>
          </a:p>
          <a:p>
            <a:pPr marL="354013" indent="0">
              <a:buNone/>
            </a:pPr>
            <a:r>
              <a:rPr lang="ru-RU" sz="2400" b="1" dirty="0" smtClean="0">
                <a:solidFill>
                  <a:srgbClr val="FF0000"/>
                </a:solidFill>
              </a:rPr>
              <a:t>- </a:t>
            </a:r>
            <a:r>
              <a:rPr lang="ru-RU" sz="2400" b="1" dirty="0">
                <a:solidFill>
                  <a:srgbClr val="FF0000"/>
                </a:solidFill>
              </a:rPr>
              <a:t>попросить перенести с экрана компьютера (ноутбука) в бланк регистрации контрольную сумму, автоматически сформированную на основе введенных участником экзамена ответов в </a:t>
            </a:r>
            <a:r>
              <a:rPr lang="ru-RU" sz="2400" b="1" dirty="0" smtClean="0">
                <a:solidFill>
                  <a:srgbClr val="FF0000"/>
                </a:solidFill>
              </a:rPr>
              <a:t>систему.</a:t>
            </a:r>
            <a:endParaRPr lang="ru-RU" sz="2400" b="1" dirty="0">
              <a:solidFill>
                <a:srgbClr val="FF0000"/>
              </a:solidFill>
            </a:endParaRPr>
          </a:p>
          <a:p>
            <a:pPr marL="0" indent="0">
              <a:buNone/>
            </a:pPr>
            <a:endParaRPr lang="ru-RU" sz="2400" b="1" dirty="0">
              <a:solidFill>
                <a:srgbClr val="FF0000"/>
              </a:solidFill>
            </a:endParaRPr>
          </a:p>
          <a:p>
            <a:endParaRPr lang="ru-RU" sz="2400" b="1" dirty="0" smtClean="0">
              <a:solidFill>
                <a:srgbClr val="FF0000"/>
              </a:solidFill>
            </a:endParaRPr>
          </a:p>
          <a:p>
            <a:pPr marL="0" indent="0">
              <a:buNone/>
            </a:pPr>
            <a:endParaRPr lang="ru-RU" dirty="0" smtClean="0"/>
          </a:p>
          <a:p>
            <a:endParaRPr lang="ru-RU" dirty="0"/>
          </a:p>
        </p:txBody>
      </p:sp>
    </p:spTree>
    <p:extLst>
      <p:ext uri="{BB962C8B-B14F-4D97-AF65-F5344CB8AC3E}">
        <p14:creationId xmlns:p14="http://schemas.microsoft.com/office/powerpoint/2010/main" val="1110129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365317"/>
            <a:ext cx="8911687" cy="541750"/>
          </a:xfrm>
        </p:spPr>
        <p:txBody>
          <a:bodyPr>
            <a:normAutofit fontScale="90000"/>
          </a:bodyPr>
          <a:lstStyle/>
          <a:p>
            <a:r>
              <a:rPr lang="ru-RU" b="1" dirty="0" smtClean="0"/>
              <a:t>Инструктаж </a:t>
            </a:r>
            <a:endParaRPr lang="ru-RU" b="1" dirty="0"/>
          </a:p>
        </p:txBody>
      </p:sp>
      <p:sp>
        <p:nvSpPr>
          <p:cNvPr id="3" name="Объект 2"/>
          <p:cNvSpPr>
            <a:spLocks noGrp="1"/>
          </p:cNvSpPr>
          <p:nvPr>
            <p:ph idx="1"/>
          </p:nvPr>
        </p:nvSpPr>
        <p:spPr>
          <a:xfrm>
            <a:off x="1165860" y="1147313"/>
            <a:ext cx="10338752" cy="5470657"/>
          </a:xfrm>
        </p:spPr>
        <p:txBody>
          <a:bodyPr>
            <a:normAutofit fontScale="85000" lnSpcReduction="20000"/>
          </a:bodyPr>
          <a:lstStyle/>
          <a:p>
            <a:r>
              <a:rPr lang="ru-RU" sz="2800" b="1" dirty="0" smtClean="0">
                <a:solidFill>
                  <a:schemeClr val="tx1"/>
                </a:solidFill>
              </a:rPr>
              <a:t>Содержание папки организатора:</a:t>
            </a:r>
          </a:p>
          <a:p>
            <a:pPr>
              <a:buFont typeface="Wingdings" pitchFamily="2" charset="2"/>
              <a:buChar char="ü"/>
            </a:pPr>
            <a:r>
              <a:rPr lang="ru-RU" sz="2800" b="1" dirty="0" smtClean="0">
                <a:solidFill>
                  <a:schemeClr val="tx1"/>
                </a:solidFill>
              </a:rPr>
              <a:t>инструкция </a:t>
            </a:r>
            <a:r>
              <a:rPr lang="ru-RU" sz="2800" b="1" dirty="0">
                <a:solidFill>
                  <a:schemeClr val="tx1"/>
                </a:solidFill>
              </a:rPr>
              <a:t>для </a:t>
            </a:r>
            <a:r>
              <a:rPr lang="ru-RU" sz="2800" b="1" dirty="0" smtClean="0">
                <a:solidFill>
                  <a:schemeClr val="tx1"/>
                </a:solidFill>
              </a:rPr>
              <a:t>организатора в аудитории;</a:t>
            </a:r>
          </a:p>
          <a:p>
            <a:pPr>
              <a:buFont typeface="Wingdings" pitchFamily="2" charset="2"/>
              <a:buChar char="ü"/>
            </a:pPr>
            <a:r>
              <a:rPr lang="ru-RU" sz="2800" b="1" dirty="0">
                <a:solidFill>
                  <a:schemeClr val="tx1"/>
                </a:solidFill>
              </a:rPr>
              <a:t>и</a:t>
            </a:r>
            <a:r>
              <a:rPr lang="ru-RU" sz="2800" b="1" dirty="0" smtClean="0">
                <a:solidFill>
                  <a:schemeClr val="tx1"/>
                </a:solidFill>
              </a:rPr>
              <a:t>нструкция </a:t>
            </a:r>
            <a:r>
              <a:rPr lang="ru-RU" sz="2800" b="1" dirty="0">
                <a:solidFill>
                  <a:schemeClr val="tx1"/>
                </a:solidFill>
              </a:rPr>
              <a:t>для участников экзамена, </a:t>
            </a:r>
            <a:r>
              <a:rPr lang="ru-RU" sz="2800" b="1" dirty="0" smtClean="0">
                <a:solidFill>
                  <a:schemeClr val="tx1"/>
                </a:solidFill>
              </a:rPr>
              <a:t>зачитываемая </a:t>
            </a:r>
            <a:r>
              <a:rPr lang="ru-RU" sz="2800" b="1" dirty="0">
                <a:solidFill>
                  <a:schemeClr val="tx1"/>
                </a:solidFill>
              </a:rPr>
              <a:t>организатором в аудитории перед началом выполнения экзаменационной работы (одна инструкция на аудиторию</a:t>
            </a:r>
            <a:r>
              <a:rPr lang="ru-RU" sz="2800" b="1" dirty="0" smtClean="0">
                <a:solidFill>
                  <a:schemeClr val="tx1"/>
                </a:solidFill>
              </a:rPr>
              <a:t>);</a:t>
            </a:r>
          </a:p>
          <a:p>
            <a:pPr>
              <a:buFont typeface="Wingdings" pitchFamily="2" charset="2"/>
              <a:buChar char="ü"/>
            </a:pPr>
            <a:r>
              <a:rPr lang="ru-RU" sz="2800" b="1" dirty="0" smtClean="0">
                <a:solidFill>
                  <a:srgbClr val="FF0000"/>
                </a:solidFill>
              </a:rPr>
              <a:t>инструкция </a:t>
            </a:r>
            <a:r>
              <a:rPr lang="ru-RU" sz="2800" b="1" dirty="0">
                <a:solidFill>
                  <a:srgbClr val="FF0000"/>
                </a:solidFill>
              </a:rPr>
              <a:t>по использованию ПО для сдачи КЕГЭ (для каждого участника</a:t>
            </a:r>
            <a:r>
              <a:rPr lang="ru-RU" sz="2800" b="1" dirty="0" smtClean="0">
                <a:solidFill>
                  <a:srgbClr val="FF0000"/>
                </a:solidFill>
              </a:rPr>
              <a:t>);</a:t>
            </a:r>
          </a:p>
          <a:p>
            <a:pPr>
              <a:buFont typeface="Wingdings" pitchFamily="2" charset="2"/>
              <a:buChar char="ü"/>
            </a:pPr>
            <a:r>
              <a:rPr lang="ru-RU" sz="2800" b="1" dirty="0">
                <a:solidFill>
                  <a:srgbClr val="FF0000"/>
                </a:solidFill>
              </a:rPr>
              <a:t>перечни стандартного ПО, предоставляемого участнику экзамена во время экзамена (для каждого участника);</a:t>
            </a:r>
          </a:p>
          <a:p>
            <a:pPr>
              <a:buFont typeface="Wingdings" pitchFamily="2" charset="2"/>
              <a:buChar char="ü"/>
            </a:pPr>
            <a:r>
              <a:rPr lang="ru-RU" sz="2800" b="1" dirty="0">
                <a:solidFill>
                  <a:srgbClr val="FF0000"/>
                </a:solidFill>
              </a:rPr>
              <a:t>код активации экзамена на станции КЕГЭ (код активации экзамена одинаковый для всех станций КЕГЭ в одной аудитории</a:t>
            </a:r>
            <a:r>
              <a:rPr lang="ru-RU" sz="2800" b="1" dirty="0" smtClean="0">
                <a:solidFill>
                  <a:srgbClr val="FF0000"/>
                </a:solidFill>
              </a:rPr>
              <a:t>);</a:t>
            </a:r>
          </a:p>
          <a:p>
            <a:pPr>
              <a:buFont typeface="Wingdings" pitchFamily="2" charset="2"/>
              <a:buChar char="ü"/>
            </a:pPr>
            <a:r>
              <a:rPr lang="ru-RU" sz="2800" b="1" dirty="0">
                <a:solidFill>
                  <a:srgbClr val="FF0000"/>
                </a:solidFill>
              </a:rPr>
              <a:t>3 ВДП </a:t>
            </a:r>
            <a:r>
              <a:rPr lang="ru-RU" sz="2800" b="1" dirty="0">
                <a:solidFill>
                  <a:schemeClr val="tx1"/>
                </a:solidFill>
              </a:rPr>
              <a:t>(для упаковки бланков регистрации участников экзамена, для упаковки испорченных и бракованных бланков регистрации, для </a:t>
            </a:r>
            <a:r>
              <a:rPr lang="ru-RU" sz="2800" b="1" dirty="0" smtClean="0">
                <a:solidFill>
                  <a:schemeClr val="tx1"/>
                </a:solidFill>
              </a:rPr>
              <a:t>упаковки </a:t>
            </a:r>
            <a:r>
              <a:rPr lang="ru-RU" sz="2800" b="1" dirty="0">
                <a:solidFill>
                  <a:schemeClr val="tx1"/>
                </a:solidFill>
              </a:rPr>
              <a:t>черновиков</a:t>
            </a:r>
            <a:r>
              <a:rPr lang="ru-RU" sz="2800" b="1" dirty="0" smtClean="0">
                <a:solidFill>
                  <a:schemeClr val="tx1"/>
                </a:solidFill>
              </a:rPr>
              <a:t>).</a:t>
            </a:r>
            <a:endParaRPr lang="ru-RU" sz="2800" b="1" dirty="0">
              <a:solidFill>
                <a:schemeClr val="tx1"/>
              </a:solidFill>
            </a:endParaRPr>
          </a:p>
        </p:txBody>
      </p:sp>
    </p:spTree>
    <p:extLst>
      <p:ext uri="{BB962C8B-B14F-4D97-AF65-F5344CB8AC3E}">
        <p14:creationId xmlns:p14="http://schemas.microsoft.com/office/powerpoint/2010/main" val="4263121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5301" y="18977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685800" y="1188721"/>
            <a:ext cx="11239500" cy="5512868"/>
          </a:xfrm>
        </p:spPr>
        <p:txBody>
          <a:bodyPr>
            <a:normAutofit/>
          </a:bodyPr>
          <a:lstStyle/>
          <a:p>
            <a:pPr marL="0" indent="0">
              <a:buNone/>
            </a:pPr>
            <a:r>
              <a:rPr lang="ru-RU" b="1" dirty="0" smtClean="0"/>
              <a:t>- </a:t>
            </a:r>
            <a:r>
              <a:rPr lang="ru-RU" sz="2200" b="1" dirty="0" smtClean="0">
                <a:solidFill>
                  <a:schemeClr val="tx1"/>
                </a:solidFill>
              </a:rPr>
              <a:t>попросить </a:t>
            </a:r>
            <a:r>
              <a:rPr lang="ru-RU" sz="2200" b="1" dirty="0">
                <a:solidFill>
                  <a:schemeClr val="tx1"/>
                </a:solidFill>
              </a:rPr>
              <a:t>положить бланки регистрации и черновики на край стола;</a:t>
            </a:r>
          </a:p>
          <a:p>
            <a:pPr marL="0" indent="0">
              <a:buNone/>
            </a:pPr>
            <a:r>
              <a:rPr lang="ru-RU" sz="2200" b="1" dirty="0" smtClean="0">
                <a:solidFill>
                  <a:schemeClr val="tx1"/>
                </a:solidFill>
              </a:rPr>
              <a:t>- собрать </a:t>
            </a:r>
            <a:r>
              <a:rPr lang="ru-RU" sz="2200" b="1" dirty="0">
                <a:solidFill>
                  <a:schemeClr val="tx1"/>
                </a:solidFill>
              </a:rPr>
              <a:t>у участников экзамена:</a:t>
            </a:r>
          </a:p>
          <a:p>
            <a:pPr marL="0" indent="0">
              <a:buNone/>
            </a:pPr>
            <a:r>
              <a:rPr lang="ru-RU" sz="2200" b="1" dirty="0" smtClean="0">
                <a:solidFill>
                  <a:schemeClr val="tx1"/>
                </a:solidFill>
              </a:rPr>
              <a:t>- бланки </a:t>
            </a:r>
            <a:r>
              <a:rPr lang="ru-RU" sz="2200" b="1" dirty="0">
                <a:solidFill>
                  <a:schemeClr val="tx1"/>
                </a:solidFill>
              </a:rPr>
              <a:t>регистрации, </a:t>
            </a:r>
            <a:r>
              <a:rPr lang="ru-RU" sz="2200" b="1" dirty="0">
                <a:solidFill>
                  <a:srgbClr val="FF0000"/>
                </a:solidFill>
              </a:rPr>
              <a:t>проверив наличие и значение контрольной суммы;</a:t>
            </a:r>
          </a:p>
          <a:p>
            <a:pPr marL="0" indent="0">
              <a:buNone/>
            </a:pPr>
            <a:r>
              <a:rPr lang="ru-RU" sz="2200" b="1" dirty="0" smtClean="0">
                <a:solidFill>
                  <a:schemeClr val="tx1"/>
                </a:solidFill>
              </a:rPr>
              <a:t>- </a:t>
            </a:r>
            <a:r>
              <a:rPr lang="ru-RU" sz="2200" b="1" dirty="0">
                <a:solidFill>
                  <a:schemeClr val="tx1"/>
                </a:solidFill>
              </a:rPr>
              <a:t>черновики </a:t>
            </a:r>
            <a:r>
              <a:rPr lang="ru-RU" sz="2200" b="1" dirty="0" smtClean="0">
                <a:solidFill>
                  <a:schemeClr val="tx1"/>
                </a:solidFill>
              </a:rPr>
              <a:t>КЕГЭ и листы </a:t>
            </a:r>
            <a:r>
              <a:rPr lang="ru-RU" sz="2200" b="1" dirty="0">
                <a:solidFill>
                  <a:schemeClr val="tx1"/>
                </a:solidFill>
              </a:rPr>
              <a:t>бумаги для черновиков со штампом </a:t>
            </a:r>
            <a:r>
              <a:rPr lang="ru-RU" sz="2200" b="1" dirty="0" smtClean="0">
                <a:solidFill>
                  <a:schemeClr val="tx1"/>
                </a:solidFill>
              </a:rPr>
              <a:t>школы (если </a:t>
            </a:r>
            <a:r>
              <a:rPr lang="ru-RU" sz="2200" b="1" dirty="0">
                <a:solidFill>
                  <a:schemeClr val="tx1"/>
                </a:solidFill>
              </a:rPr>
              <a:t>выдавались);</a:t>
            </a:r>
          </a:p>
          <a:p>
            <a:pPr marL="0" indent="0">
              <a:buNone/>
            </a:pPr>
            <a:r>
              <a:rPr lang="ru-RU" sz="2200" b="1" dirty="0" smtClean="0">
                <a:solidFill>
                  <a:schemeClr val="tx1"/>
                </a:solidFill>
              </a:rPr>
              <a:t>- инструкции </a:t>
            </a:r>
            <a:r>
              <a:rPr lang="ru-RU" sz="2200" b="1" dirty="0">
                <a:solidFill>
                  <a:schemeClr val="tx1"/>
                </a:solidFill>
              </a:rPr>
              <a:t>по использованию ПО для сдачи КЕГЭ;</a:t>
            </a:r>
          </a:p>
          <a:p>
            <a:pPr marL="0" indent="0">
              <a:buNone/>
            </a:pPr>
            <a:r>
              <a:rPr lang="ru-RU" sz="2200" b="1" dirty="0" smtClean="0">
                <a:solidFill>
                  <a:schemeClr val="tx1"/>
                </a:solidFill>
              </a:rPr>
              <a:t>- перечни </a:t>
            </a:r>
            <a:r>
              <a:rPr lang="ru-RU" sz="2200" b="1" dirty="0">
                <a:solidFill>
                  <a:schemeClr val="tx1"/>
                </a:solidFill>
              </a:rPr>
              <a:t>стандартного ПО, предоставленного участнику экзамена во время экзамена;</a:t>
            </a:r>
          </a:p>
          <a:p>
            <a:pPr marL="0" indent="0">
              <a:buNone/>
            </a:pPr>
            <a:r>
              <a:rPr lang="ru-RU" sz="2200" b="1" dirty="0" smtClean="0"/>
              <a:t>- </a:t>
            </a:r>
            <a:r>
              <a:rPr lang="ru-RU" sz="2200" b="1" dirty="0" smtClean="0">
                <a:solidFill>
                  <a:schemeClr val="tx1"/>
                </a:solidFill>
              </a:rPr>
              <a:t>заполнить </a:t>
            </a:r>
            <a:r>
              <a:rPr lang="ru-RU" sz="2200" b="1" dirty="0">
                <a:solidFill>
                  <a:schemeClr val="tx1"/>
                </a:solidFill>
              </a:rPr>
              <a:t>форму ППЭ-05-02-К «Протокол проведения экзамена в аудитории</a:t>
            </a:r>
            <a:r>
              <a:rPr lang="ru-RU" sz="2200" b="1" dirty="0" smtClean="0">
                <a:solidFill>
                  <a:schemeClr val="tx1"/>
                </a:solidFill>
              </a:rPr>
              <a:t>», </a:t>
            </a:r>
            <a:r>
              <a:rPr lang="ru-RU" sz="2200" b="1" dirty="0" smtClean="0">
                <a:solidFill>
                  <a:srgbClr val="FF0000"/>
                </a:solidFill>
              </a:rPr>
              <a:t>перенеся </a:t>
            </a:r>
            <a:r>
              <a:rPr lang="ru-RU" sz="2200" b="1" dirty="0">
                <a:solidFill>
                  <a:srgbClr val="FF0000"/>
                </a:solidFill>
              </a:rPr>
              <a:t>контрольную сумму из бланков регистрации </a:t>
            </a:r>
            <a:r>
              <a:rPr lang="ru-RU" sz="2200" b="1" dirty="0">
                <a:solidFill>
                  <a:schemeClr val="tx1"/>
                </a:solidFill>
              </a:rPr>
              <a:t>и получив подписи у </a:t>
            </a:r>
            <a:r>
              <a:rPr lang="ru-RU" sz="2200" b="1" dirty="0" smtClean="0">
                <a:solidFill>
                  <a:schemeClr val="tx1"/>
                </a:solidFill>
              </a:rPr>
              <a:t>участников экзамена</a:t>
            </a:r>
            <a:r>
              <a:rPr lang="ru-RU" sz="2200" b="1" dirty="0">
                <a:solidFill>
                  <a:schemeClr val="tx1"/>
                </a:solidFill>
              </a:rPr>
              <a:t>, предварительно дав им возможность убедиться в </a:t>
            </a:r>
            <a:r>
              <a:rPr lang="ru-RU" sz="2200" b="1" dirty="0">
                <a:solidFill>
                  <a:srgbClr val="FF0000"/>
                </a:solidFill>
              </a:rPr>
              <a:t>правильности </a:t>
            </a:r>
            <a:r>
              <a:rPr lang="ru-RU" sz="2200" b="1" dirty="0" smtClean="0">
                <a:solidFill>
                  <a:srgbClr val="FF0000"/>
                </a:solidFill>
              </a:rPr>
              <a:t>переноса контрольной </a:t>
            </a:r>
            <a:r>
              <a:rPr lang="ru-RU" sz="2200" b="1" dirty="0">
                <a:solidFill>
                  <a:srgbClr val="FF0000"/>
                </a:solidFill>
              </a:rPr>
              <a:t>суммы из бланка регистрации в форму ППЭ-05-02-К</a:t>
            </a:r>
            <a:r>
              <a:rPr lang="ru-RU" sz="2200" b="1" dirty="0" smtClean="0">
                <a:solidFill>
                  <a:srgbClr val="FF0000"/>
                </a:solidFill>
              </a:rPr>
              <a:t>.</a:t>
            </a:r>
            <a:endParaRPr lang="ru-RU" sz="2200" dirty="0">
              <a:solidFill>
                <a:srgbClr val="FF0000"/>
              </a:solidFill>
            </a:endParaRPr>
          </a:p>
        </p:txBody>
      </p:sp>
    </p:spTree>
    <p:extLst>
      <p:ext uri="{BB962C8B-B14F-4D97-AF65-F5344CB8AC3E}">
        <p14:creationId xmlns:p14="http://schemas.microsoft.com/office/powerpoint/2010/main" val="1397348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1" y="62411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685800" y="1384299"/>
            <a:ext cx="11239500" cy="5317289"/>
          </a:xfrm>
        </p:spPr>
        <p:txBody>
          <a:bodyPr>
            <a:normAutofit/>
          </a:bodyPr>
          <a:lstStyle/>
          <a:p>
            <a:r>
              <a:rPr lang="ru-RU" sz="2400" b="1" dirty="0">
                <a:solidFill>
                  <a:srgbClr val="FF0000"/>
                </a:solidFill>
              </a:rPr>
              <a:t>п</a:t>
            </a:r>
            <a:r>
              <a:rPr lang="ru-RU" sz="2400" b="1" dirty="0" smtClean="0">
                <a:solidFill>
                  <a:srgbClr val="FF0000"/>
                </a:solidFill>
              </a:rPr>
              <a:t>осле выхода ВСЕХ участников из аудитории </a:t>
            </a:r>
            <a:r>
              <a:rPr lang="ru-RU" sz="2400" b="1" dirty="0">
                <a:solidFill>
                  <a:schemeClr val="tx1"/>
                </a:solidFill>
              </a:rPr>
              <a:t>сообщить организатору вне аудитории, что все участники завершили </a:t>
            </a:r>
            <a:r>
              <a:rPr lang="ru-RU" sz="2400" b="1" dirty="0" smtClean="0">
                <a:solidFill>
                  <a:schemeClr val="tx1"/>
                </a:solidFill>
              </a:rPr>
              <a:t>работу, и пригласить технического специалиста для снятия протоколов со станций КЕГЭ и станции печати;</a:t>
            </a:r>
          </a:p>
          <a:p>
            <a:r>
              <a:rPr lang="ru-RU" sz="2400" b="1" dirty="0">
                <a:solidFill>
                  <a:schemeClr val="tx1"/>
                </a:solidFill>
              </a:rPr>
              <a:t>п</a:t>
            </a:r>
            <a:r>
              <a:rPr lang="ru-RU" sz="2400" b="1" dirty="0" smtClean="0">
                <a:solidFill>
                  <a:schemeClr val="tx1"/>
                </a:solidFill>
              </a:rPr>
              <a:t>одписать протокол;</a:t>
            </a:r>
          </a:p>
          <a:p>
            <a:r>
              <a:rPr lang="ru-RU" sz="2400" b="1" dirty="0" smtClean="0">
                <a:solidFill>
                  <a:schemeClr val="tx1"/>
                </a:solidFill>
              </a:rPr>
              <a:t>упаковать ЭМ:</a:t>
            </a:r>
          </a:p>
          <a:p>
            <a:pPr marL="0" indent="0">
              <a:buNone/>
            </a:pPr>
            <a:r>
              <a:rPr lang="ru-RU" sz="2400" b="1" dirty="0" smtClean="0">
                <a:solidFill>
                  <a:schemeClr val="tx1"/>
                </a:solidFill>
              </a:rPr>
              <a:t>ВДП № 1 – все бланки регистрации;</a:t>
            </a:r>
          </a:p>
          <a:p>
            <a:pPr marL="0" indent="0">
              <a:buNone/>
            </a:pPr>
            <a:r>
              <a:rPr lang="ru-RU" sz="2400" b="1" dirty="0" smtClean="0">
                <a:solidFill>
                  <a:schemeClr val="tx1"/>
                </a:solidFill>
              </a:rPr>
              <a:t>ВДП № 2 – испорченные бланки регистрации (при наличии);</a:t>
            </a:r>
          </a:p>
          <a:p>
            <a:pPr marL="0" indent="0">
              <a:buNone/>
            </a:pPr>
            <a:r>
              <a:rPr lang="ru-RU" sz="2400" b="1" dirty="0" smtClean="0">
                <a:solidFill>
                  <a:schemeClr val="tx1"/>
                </a:solidFill>
              </a:rPr>
              <a:t>ВДП № 3 – все виды черновиков, полученные от участников.</a:t>
            </a:r>
          </a:p>
          <a:p>
            <a:pPr marL="0" indent="0">
              <a:buNone/>
            </a:pPr>
            <a:endParaRPr lang="ru-RU" b="1" dirty="0" smtClean="0"/>
          </a:p>
          <a:p>
            <a:endParaRPr lang="ru-RU" b="1" dirty="0"/>
          </a:p>
          <a:p>
            <a:endParaRPr lang="ru-RU" b="1" dirty="0"/>
          </a:p>
          <a:p>
            <a:endParaRPr lang="ru-RU" dirty="0" smtClean="0"/>
          </a:p>
          <a:p>
            <a:endParaRPr lang="ru-RU" dirty="0"/>
          </a:p>
        </p:txBody>
      </p:sp>
    </p:spTree>
    <p:extLst>
      <p:ext uri="{BB962C8B-B14F-4D97-AF65-F5344CB8AC3E}">
        <p14:creationId xmlns:p14="http://schemas.microsoft.com/office/powerpoint/2010/main" val="3638160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1" y="62411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685800" y="1384299"/>
            <a:ext cx="11239500" cy="5317289"/>
          </a:xfrm>
        </p:spPr>
        <p:txBody>
          <a:bodyPr>
            <a:normAutofit/>
          </a:bodyPr>
          <a:lstStyle/>
          <a:p>
            <a:r>
              <a:rPr lang="ru-RU" sz="2400" b="1" dirty="0" smtClean="0">
                <a:solidFill>
                  <a:schemeClr val="tx1"/>
                </a:solidFill>
              </a:rPr>
              <a:t>После выхода всех участников из аудитории сообщить организатору вне аудитории, что все участники завершили работу для передачи информации в штаб.</a:t>
            </a:r>
          </a:p>
          <a:p>
            <a:r>
              <a:rPr lang="ru-RU" sz="2400" b="1" dirty="0" smtClean="0">
                <a:solidFill>
                  <a:schemeClr val="tx1"/>
                </a:solidFill>
              </a:rPr>
              <a:t>Проверить правильность оформления бланков регистрации, принятых от участников, </a:t>
            </a:r>
            <a:r>
              <a:rPr lang="ru-RU" sz="2400" b="1" dirty="0" smtClean="0">
                <a:solidFill>
                  <a:srgbClr val="FF0000"/>
                </a:solidFill>
              </a:rPr>
              <a:t>сверить контрольную сумму на БР с протоколом 05-02-к. </a:t>
            </a:r>
          </a:p>
          <a:p>
            <a:r>
              <a:rPr lang="ru-RU" sz="2400" b="1" dirty="0" smtClean="0">
                <a:solidFill>
                  <a:schemeClr val="tx1"/>
                </a:solidFill>
              </a:rPr>
              <a:t>Проверить правильность оформления аудиторных форм (протокол проведения 05-02-к, ведомость выхода из аудитории 12-04-МАШ, ведомость коррекции ПД 12-02.</a:t>
            </a:r>
          </a:p>
          <a:p>
            <a:r>
              <a:rPr lang="ru-RU" sz="2400" b="1" dirty="0" smtClean="0">
                <a:solidFill>
                  <a:schemeClr val="tx1"/>
                </a:solidFill>
              </a:rPr>
              <a:t>Подтвердить на станции организатора, что печать ЭМ больше не требуется и экзамен завершен.</a:t>
            </a:r>
          </a:p>
          <a:p>
            <a:pPr marL="0" indent="0">
              <a:buNone/>
            </a:pPr>
            <a:endParaRPr lang="ru-RU" b="1" dirty="0" smtClean="0"/>
          </a:p>
          <a:p>
            <a:endParaRPr lang="ru-RU" b="1" dirty="0"/>
          </a:p>
          <a:p>
            <a:endParaRPr lang="ru-RU" b="1" dirty="0"/>
          </a:p>
          <a:p>
            <a:endParaRPr lang="ru-RU" dirty="0" smtClean="0"/>
          </a:p>
          <a:p>
            <a:endParaRPr lang="ru-RU" dirty="0"/>
          </a:p>
        </p:txBody>
      </p:sp>
    </p:spTree>
    <p:extLst>
      <p:ext uri="{BB962C8B-B14F-4D97-AF65-F5344CB8AC3E}">
        <p14:creationId xmlns:p14="http://schemas.microsoft.com/office/powerpoint/2010/main" val="617939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9601" y="624110"/>
            <a:ext cx="9625012" cy="899890"/>
          </a:xfrm>
        </p:spPr>
        <p:txBody>
          <a:bodyPr/>
          <a:lstStyle/>
          <a:p>
            <a:r>
              <a:rPr lang="ru-RU" b="1" dirty="0" smtClean="0"/>
              <a:t>Завершение экзамена</a:t>
            </a:r>
            <a:endParaRPr lang="ru-RU" b="1" dirty="0"/>
          </a:p>
        </p:txBody>
      </p:sp>
      <p:sp>
        <p:nvSpPr>
          <p:cNvPr id="3" name="Объект 2"/>
          <p:cNvSpPr>
            <a:spLocks noGrp="1"/>
          </p:cNvSpPr>
          <p:nvPr>
            <p:ph idx="1"/>
          </p:nvPr>
        </p:nvSpPr>
        <p:spPr>
          <a:xfrm>
            <a:off x="685800" y="1384299"/>
            <a:ext cx="11239500" cy="5317289"/>
          </a:xfrm>
        </p:spPr>
        <p:txBody>
          <a:bodyPr>
            <a:normAutofit fontScale="92500" lnSpcReduction="20000"/>
          </a:bodyPr>
          <a:lstStyle/>
          <a:p>
            <a:pPr marL="0" indent="0">
              <a:buNone/>
            </a:pPr>
            <a:r>
              <a:rPr lang="ru-RU" sz="2400" b="1" dirty="0">
                <a:solidFill>
                  <a:schemeClr val="tx1"/>
                </a:solidFill>
              </a:rPr>
              <a:t>Разместить на сканере материалы для </a:t>
            </a:r>
            <a:r>
              <a:rPr lang="ru-RU" sz="2400" b="1" dirty="0" smtClean="0">
                <a:solidFill>
                  <a:schemeClr val="tx1"/>
                </a:solidFill>
              </a:rPr>
              <a:t>сканирования:</a:t>
            </a:r>
          </a:p>
          <a:p>
            <a:pPr>
              <a:buFont typeface="Wingdings" pitchFamily="2" charset="2"/>
              <a:buChar char="ü"/>
            </a:pPr>
            <a:r>
              <a:rPr lang="ru-RU" sz="2400" b="1" dirty="0" smtClean="0">
                <a:solidFill>
                  <a:srgbClr val="0070C0"/>
                </a:solidFill>
              </a:rPr>
              <a:t>отсканировать все БР, сверить </a:t>
            </a:r>
            <a:r>
              <a:rPr lang="ru-RU" sz="2400" b="1" dirty="0">
                <a:solidFill>
                  <a:srgbClr val="0070C0"/>
                </a:solidFill>
              </a:rPr>
              <a:t>количество </a:t>
            </a:r>
            <a:r>
              <a:rPr lang="ru-RU" sz="2400" b="1" dirty="0" smtClean="0">
                <a:solidFill>
                  <a:srgbClr val="0070C0"/>
                </a:solidFill>
              </a:rPr>
              <a:t>отсканированных бланков с </a:t>
            </a:r>
            <a:r>
              <a:rPr lang="ru-RU" sz="2400" b="1" dirty="0">
                <a:solidFill>
                  <a:srgbClr val="0070C0"/>
                </a:solidFill>
              </a:rPr>
              <a:t>фактическим количеством, </a:t>
            </a:r>
            <a:endParaRPr lang="ru-RU" sz="2400" b="1" dirty="0" smtClean="0">
              <a:solidFill>
                <a:srgbClr val="0070C0"/>
              </a:solidFill>
            </a:endParaRPr>
          </a:p>
          <a:p>
            <a:pPr>
              <a:buFont typeface="Wingdings" pitchFamily="2" charset="2"/>
              <a:buChar char="ü"/>
            </a:pPr>
            <a:r>
              <a:rPr lang="ru-RU" sz="2400" b="1" dirty="0" smtClean="0">
                <a:solidFill>
                  <a:srgbClr val="0070C0"/>
                </a:solidFill>
              </a:rPr>
              <a:t>отсканировать </a:t>
            </a:r>
            <a:r>
              <a:rPr lang="ru-RU" sz="2400" b="1" dirty="0">
                <a:solidFill>
                  <a:srgbClr val="0070C0"/>
                </a:solidFill>
              </a:rPr>
              <a:t>аудиторные формы: </a:t>
            </a:r>
            <a:r>
              <a:rPr lang="ru-RU" sz="2400" b="1" dirty="0" smtClean="0">
                <a:solidFill>
                  <a:srgbClr val="0070C0"/>
                </a:solidFill>
              </a:rPr>
              <a:t>ППЭ-05-02-к, ППЭ-12-04 </a:t>
            </a:r>
            <a:r>
              <a:rPr lang="ru-RU" sz="2400" b="1" dirty="0">
                <a:solidFill>
                  <a:srgbClr val="0070C0"/>
                </a:solidFill>
              </a:rPr>
              <a:t>МАШ, </a:t>
            </a:r>
            <a:r>
              <a:rPr lang="ru-RU" sz="2400" b="1" dirty="0" smtClean="0">
                <a:solidFill>
                  <a:srgbClr val="0070C0"/>
                </a:solidFill>
              </a:rPr>
              <a:t>ППЭ-12-02 (при наличии). </a:t>
            </a:r>
          </a:p>
          <a:p>
            <a:r>
              <a:rPr lang="ru-RU" sz="2400" b="1" dirty="0" smtClean="0">
                <a:solidFill>
                  <a:schemeClr val="tx1"/>
                </a:solidFill>
              </a:rPr>
              <a:t>После </a:t>
            </a:r>
            <a:r>
              <a:rPr lang="ru-RU" sz="2400" b="1" dirty="0">
                <a:solidFill>
                  <a:schemeClr val="tx1"/>
                </a:solidFill>
              </a:rPr>
              <a:t>завершения сканирования пригласить члена ГЭК и технического специалиста для </a:t>
            </a:r>
            <a:r>
              <a:rPr lang="ru-RU" sz="2400" b="1" dirty="0" smtClean="0">
                <a:solidFill>
                  <a:schemeClr val="tx1"/>
                </a:solidFill>
              </a:rPr>
              <a:t>завершения экзамена на станциях КЕГЭ, подтверждения </a:t>
            </a:r>
            <a:r>
              <a:rPr lang="ru-RU" sz="2400" b="1" dirty="0">
                <a:solidFill>
                  <a:schemeClr val="tx1"/>
                </a:solidFill>
              </a:rPr>
              <a:t>успешного </a:t>
            </a:r>
            <a:r>
              <a:rPr lang="ru-RU" sz="2400" b="1" dirty="0" smtClean="0">
                <a:solidFill>
                  <a:schemeClr val="tx1"/>
                </a:solidFill>
              </a:rPr>
              <a:t>сканирования и экспорта </a:t>
            </a:r>
            <a:r>
              <a:rPr lang="ru-RU" sz="2400" b="1" dirty="0">
                <a:solidFill>
                  <a:schemeClr val="tx1"/>
                </a:solidFill>
              </a:rPr>
              <a:t>отсканированных в аудитории материалов.</a:t>
            </a:r>
          </a:p>
          <a:p>
            <a:r>
              <a:rPr lang="ru-RU" sz="2400" b="1" dirty="0" smtClean="0">
                <a:solidFill>
                  <a:schemeClr val="tx1"/>
                </a:solidFill>
              </a:rPr>
              <a:t>Подписать </a:t>
            </a:r>
            <a:r>
              <a:rPr lang="ru-RU" sz="2400" b="1" dirty="0">
                <a:solidFill>
                  <a:schemeClr val="tx1"/>
                </a:solidFill>
              </a:rPr>
              <a:t>протокол печати ЭМ, протокол сканирования</a:t>
            </a:r>
            <a:r>
              <a:rPr lang="ru-RU" sz="2400" b="1" dirty="0" smtClean="0">
                <a:solidFill>
                  <a:schemeClr val="tx1"/>
                </a:solidFill>
              </a:rPr>
              <a:t>.</a:t>
            </a:r>
            <a:r>
              <a:rPr lang="ru-RU" sz="2400" b="1" dirty="0">
                <a:solidFill>
                  <a:schemeClr val="tx1"/>
                </a:solidFill>
              </a:rPr>
              <a:t> </a:t>
            </a:r>
          </a:p>
          <a:p>
            <a:r>
              <a:rPr lang="ru-RU" sz="2400" b="1" dirty="0" smtClean="0">
                <a:solidFill>
                  <a:schemeClr val="tx1"/>
                </a:solidFill>
              </a:rPr>
              <a:t>Приступить </a:t>
            </a:r>
            <a:r>
              <a:rPr lang="ru-RU" sz="2400" b="1" dirty="0">
                <a:solidFill>
                  <a:schemeClr val="tx1"/>
                </a:solidFill>
              </a:rPr>
              <a:t>к упаковке материалов. </a:t>
            </a:r>
            <a:endParaRPr lang="ru-RU" sz="2400" b="1" dirty="0" smtClean="0">
              <a:solidFill>
                <a:schemeClr val="tx1"/>
              </a:solidFill>
            </a:endParaRPr>
          </a:p>
          <a:p>
            <a:r>
              <a:rPr lang="ru-RU" sz="2400" b="1" dirty="0" smtClean="0">
                <a:solidFill>
                  <a:schemeClr val="tx1"/>
                </a:solidFill>
              </a:rPr>
              <a:t>После </a:t>
            </a:r>
            <a:r>
              <a:rPr lang="ru-RU" sz="2400" b="1" dirty="0">
                <a:solidFill>
                  <a:schemeClr val="tx1"/>
                </a:solidFill>
              </a:rPr>
              <a:t>завершения сбора и упаковки материалов зачитать протокол 05-02-к  на камеру, объявить завершение </a:t>
            </a:r>
            <a:r>
              <a:rPr lang="ru-RU" sz="2400" b="1" dirty="0" smtClean="0">
                <a:solidFill>
                  <a:schemeClr val="tx1"/>
                </a:solidFill>
              </a:rPr>
              <a:t>экзамена.</a:t>
            </a:r>
          </a:p>
          <a:p>
            <a:r>
              <a:rPr lang="ru-RU" sz="2400" b="1" dirty="0" smtClean="0">
                <a:solidFill>
                  <a:schemeClr val="tx1"/>
                </a:solidFill>
              </a:rPr>
              <a:t>Сообщить </a:t>
            </a:r>
            <a:r>
              <a:rPr lang="ru-RU" sz="2400" b="1" dirty="0">
                <a:solidFill>
                  <a:schemeClr val="tx1"/>
                </a:solidFill>
              </a:rPr>
              <a:t>организатору вне аудитории о том, что готовы сдавать материалы в штаб</a:t>
            </a:r>
          </a:p>
          <a:p>
            <a:endParaRPr lang="ru-RU" sz="2400" b="1" dirty="0">
              <a:solidFill>
                <a:schemeClr val="tx1"/>
              </a:solidFill>
            </a:endParaRPr>
          </a:p>
          <a:p>
            <a:endParaRPr lang="ru-RU" sz="2400" b="1" dirty="0">
              <a:solidFill>
                <a:schemeClr val="tx1"/>
              </a:solidFill>
            </a:endParaRPr>
          </a:p>
          <a:p>
            <a:endParaRPr lang="ru-RU" sz="2400" b="1" dirty="0">
              <a:solidFill>
                <a:schemeClr val="tx1"/>
              </a:solidFill>
            </a:endParaRPr>
          </a:p>
          <a:p>
            <a:pPr>
              <a:buFontTx/>
              <a:buChar char="-"/>
            </a:pPr>
            <a:endParaRPr lang="ru-RU" sz="2400" b="1" dirty="0" smtClean="0">
              <a:solidFill>
                <a:schemeClr val="tx1"/>
              </a:solidFill>
            </a:endParaRPr>
          </a:p>
          <a:p>
            <a:endParaRPr lang="ru-RU" sz="2400" b="1" dirty="0"/>
          </a:p>
          <a:p>
            <a:endParaRPr lang="ru-RU" b="1" dirty="0" smtClean="0"/>
          </a:p>
          <a:p>
            <a:endParaRPr lang="ru-RU" b="1" dirty="0"/>
          </a:p>
          <a:p>
            <a:endParaRPr lang="ru-RU" b="1" dirty="0"/>
          </a:p>
          <a:p>
            <a:endParaRPr lang="ru-RU" dirty="0" smtClean="0"/>
          </a:p>
          <a:p>
            <a:endParaRPr lang="ru-RU" dirty="0"/>
          </a:p>
        </p:txBody>
      </p:sp>
    </p:spTree>
    <p:extLst>
      <p:ext uri="{BB962C8B-B14F-4D97-AF65-F5344CB8AC3E}">
        <p14:creationId xmlns:p14="http://schemas.microsoft.com/office/powerpoint/2010/main" val="3505119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887" y="417076"/>
            <a:ext cx="8911687" cy="1280890"/>
          </a:xfrm>
        </p:spPr>
        <p:txBody>
          <a:bodyPr>
            <a:normAutofit/>
          </a:bodyPr>
          <a:lstStyle/>
          <a:p>
            <a:r>
              <a:rPr lang="ru-RU" b="1" dirty="0" smtClean="0"/>
              <a:t>Упаковка материалов в аудитории:</a:t>
            </a:r>
            <a:endParaRPr lang="ru-RU" b="1"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518871355"/>
              </p:ext>
            </p:extLst>
          </p:nvPr>
        </p:nvGraphicFramePr>
        <p:xfrm>
          <a:off x="2291739" y="1507757"/>
          <a:ext cx="10005486" cy="4207243"/>
        </p:xfrm>
        <a:graphic>
          <a:graphicData uri="http://schemas.openxmlformats.org/presentationml/2006/ole">
            <mc:AlternateContent xmlns:mc="http://schemas.openxmlformats.org/markup-compatibility/2006">
              <mc:Choice xmlns:v="urn:schemas-microsoft-com:vml" Requires="v">
                <p:oleObj spid="_x0000_s2068" name="Документ" r:id="rId4" imgW="6082484" imgH="2699979" progId="Word.Document.12">
                  <p:embed/>
                </p:oleObj>
              </mc:Choice>
              <mc:Fallback>
                <p:oleObj name="Документ" r:id="rId4" imgW="6082484" imgH="2699979" progId="Word.Document.12">
                  <p:embed/>
                  <p:pic>
                    <p:nvPicPr>
                      <p:cNvPr id="0" name=""/>
                      <p:cNvPicPr/>
                      <p:nvPr/>
                    </p:nvPicPr>
                    <p:blipFill>
                      <a:blip r:embed="rId5"/>
                      <a:stretch>
                        <a:fillRect/>
                      </a:stretch>
                    </p:blipFill>
                    <p:spPr>
                      <a:xfrm>
                        <a:off x="2291739" y="1507757"/>
                        <a:ext cx="10005486" cy="4207243"/>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305948785"/>
              </p:ext>
            </p:extLst>
          </p:nvPr>
        </p:nvGraphicFramePr>
        <p:xfrm>
          <a:off x="2288933" y="2903575"/>
          <a:ext cx="10117014" cy="1580501"/>
        </p:xfrm>
        <a:graphic>
          <a:graphicData uri="http://schemas.openxmlformats.org/presentationml/2006/ole">
            <mc:AlternateContent xmlns:mc="http://schemas.openxmlformats.org/markup-compatibility/2006">
              <mc:Choice xmlns:v="urn:schemas-microsoft-com:vml" Requires="v">
                <p:oleObj spid="_x0000_s2069" name="Документ" r:id="rId7" imgW="6082484" imgH="1046386" progId="Word.Document.12">
                  <p:embed/>
                </p:oleObj>
              </mc:Choice>
              <mc:Fallback>
                <p:oleObj name="Документ" r:id="rId7" imgW="6082484" imgH="1046386" progId="Word.Document.12">
                  <p:embed/>
                  <p:pic>
                    <p:nvPicPr>
                      <p:cNvPr id="0" name=""/>
                      <p:cNvPicPr/>
                      <p:nvPr/>
                    </p:nvPicPr>
                    <p:blipFill>
                      <a:blip r:embed="rId8"/>
                      <a:stretch>
                        <a:fillRect/>
                      </a:stretch>
                    </p:blipFill>
                    <p:spPr>
                      <a:xfrm>
                        <a:off x="2288933" y="2903575"/>
                        <a:ext cx="10117014" cy="1580501"/>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68440361"/>
              </p:ext>
            </p:extLst>
          </p:nvPr>
        </p:nvGraphicFramePr>
        <p:xfrm>
          <a:off x="2215663" y="4491093"/>
          <a:ext cx="10258134" cy="1702674"/>
        </p:xfrm>
        <a:graphic>
          <a:graphicData uri="http://schemas.openxmlformats.org/presentationml/2006/ole">
            <mc:AlternateContent xmlns:mc="http://schemas.openxmlformats.org/markup-compatibility/2006">
              <mc:Choice xmlns:v="urn:schemas-microsoft-com:vml" Requires="v">
                <p:oleObj spid="_x0000_s2070" name="Документ" r:id="rId10" imgW="6082484" imgH="1046386" progId="Word.Document.12">
                  <p:embed/>
                </p:oleObj>
              </mc:Choice>
              <mc:Fallback>
                <p:oleObj name="Документ" r:id="rId10" imgW="6082484" imgH="1046386" progId="Word.Document.12">
                  <p:embed/>
                  <p:pic>
                    <p:nvPicPr>
                      <p:cNvPr id="0" name=""/>
                      <p:cNvPicPr/>
                      <p:nvPr/>
                    </p:nvPicPr>
                    <p:blipFill>
                      <a:blip r:embed="rId11"/>
                      <a:stretch>
                        <a:fillRect/>
                      </a:stretch>
                    </p:blipFill>
                    <p:spPr>
                      <a:xfrm>
                        <a:off x="2215663" y="4491093"/>
                        <a:ext cx="10258134" cy="1702674"/>
                      </a:xfrm>
                      <a:prstGeom prst="rect">
                        <a:avLst/>
                      </a:prstGeom>
                    </p:spPr>
                  </p:pic>
                </p:oleObj>
              </mc:Fallback>
            </mc:AlternateContent>
          </a:graphicData>
        </a:graphic>
      </p:graphicFrame>
    </p:spTree>
    <p:extLst>
      <p:ext uri="{BB962C8B-B14F-4D97-AF65-F5344CB8AC3E}">
        <p14:creationId xmlns:p14="http://schemas.microsoft.com/office/powerpoint/2010/main" val="54628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511" y="624110"/>
            <a:ext cx="9710102" cy="736060"/>
          </a:xfrm>
        </p:spPr>
        <p:txBody>
          <a:bodyPr/>
          <a:lstStyle/>
          <a:p>
            <a:r>
              <a:rPr lang="ru-RU" b="1" dirty="0" smtClean="0"/>
              <a:t>Передача материалов в штабе:</a:t>
            </a:r>
            <a:endParaRPr lang="ru-RU" b="1" dirty="0"/>
          </a:p>
        </p:txBody>
      </p:sp>
      <p:sp>
        <p:nvSpPr>
          <p:cNvPr id="3" name="Объект 2"/>
          <p:cNvSpPr>
            <a:spLocks noGrp="1"/>
          </p:cNvSpPr>
          <p:nvPr>
            <p:ph idx="1"/>
          </p:nvPr>
        </p:nvSpPr>
        <p:spPr>
          <a:xfrm>
            <a:off x="1120140" y="1360170"/>
            <a:ext cx="10607040" cy="5497830"/>
          </a:xfrm>
        </p:spPr>
        <p:txBody>
          <a:bodyPr>
            <a:normAutofit lnSpcReduction="10000"/>
          </a:bodyPr>
          <a:lstStyle/>
          <a:p>
            <a:r>
              <a:rPr lang="ru-RU" b="1" dirty="0">
                <a:solidFill>
                  <a:schemeClr val="tx1"/>
                </a:solidFill>
              </a:rPr>
              <a:t>калибровочный лист с каждой станции организатора, использованной в аудитории</a:t>
            </a:r>
          </a:p>
          <a:p>
            <a:r>
              <a:rPr lang="ru-RU" b="1" dirty="0" smtClean="0">
                <a:solidFill>
                  <a:schemeClr val="tx1"/>
                </a:solidFill>
              </a:rPr>
              <a:t>запечатанный </a:t>
            </a:r>
            <a:r>
              <a:rPr lang="ru-RU" b="1" dirty="0">
                <a:solidFill>
                  <a:schemeClr val="tx1"/>
                </a:solidFill>
              </a:rPr>
              <a:t>ВДП с бланками регистрации;</a:t>
            </a:r>
          </a:p>
          <a:p>
            <a:r>
              <a:rPr lang="ru-RU" b="1" dirty="0" smtClean="0">
                <a:solidFill>
                  <a:schemeClr val="tx1"/>
                </a:solidFill>
              </a:rPr>
              <a:t>запечатанный </a:t>
            </a:r>
            <a:r>
              <a:rPr lang="ru-RU" b="1" dirty="0">
                <a:solidFill>
                  <a:schemeClr val="tx1"/>
                </a:solidFill>
              </a:rPr>
              <a:t>ВДП с испорченными (бракованными) бланками регистрации;</a:t>
            </a:r>
          </a:p>
          <a:p>
            <a:r>
              <a:rPr lang="ru-RU" b="1" dirty="0">
                <a:solidFill>
                  <a:schemeClr val="tx1"/>
                </a:solidFill>
              </a:rPr>
              <a:t>запечатанный </a:t>
            </a:r>
            <a:r>
              <a:rPr lang="ru-RU" b="1" dirty="0" smtClean="0">
                <a:solidFill>
                  <a:schemeClr val="tx1"/>
                </a:solidFill>
              </a:rPr>
              <a:t>ВДП </a:t>
            </a:r>
            <a:r>
              <a:rPr lang="ru-RU" b="1" dirty="0">
                <a:solidFill>
                  <a:schemeClr val="tx1"/>
                </a:solidFill>
              </a:rPr>
              <a:t>с использованными черновиками, включая черновики КЕГЭ;</a:t>
            </a:r>
          </a:p>
          <a:p>
            <a:r>
              <a:rPr lang="ru-RU" b="1" dirty="0">
                <a:solidFill>
                  <a:schemeClr val="tx1"/>
                </a:solidFill>
              </a:rPr>
              <a:t>неиспользованные листы бумаги для черновиков со штампом </a:t>
            </a:r>
            <a:r>
              <a:rPr lang="ru-RU" b="1" dirty="0" smtClean="0">
                <a:solidFill>
                  <a:schemeClr val="tx1"/>
                </a:solidFill>
              </a:rPr>
              <a:t>школы без упаковки;</a:t>
            </a:r>
            <a:endParaRPr lang="ru-RU" b="1" dirty="0">
              <a:solidFill>
                <a:schemeClr val="tx1"/>
              </a:solidFill>
            </a:endParaRPr>
          </a:p>
          <a:p>
            <a:r>
              <a:rPr lang="ru-RU" b="1" dirty="0">
                <a:solidFill>
                  <a:schemeClr val="tx1"/>
                </a:solidFill>
              </a:rPr>
              <a:t>инструкции по использованию ПО для сдачи КЕГЭ;</a:t>
            </a:r>
          </a:p>
          <a:p>
            <a:r>
              <a:rPr lang="ru-RU" b="1" dirty="0">
                <a:solidFill>
                  <a:schemeClr val="tx1"/>
                </a:solidFill>
              </a:rPr>
              <a:t>перечни стандартного ПО, предоставленного </a:t>
            </a:r>
            <a:r>
              <a:rPr lang="ru-RU" b="1" dirty="0" smtClean="0">
                <a:solidFill>
                  <a:schemeClr val="tx1"/>
                </a:solidFill>
              </a:rPr>
              <a:t>участникам </a:t>
            </a:r>
            <a:r>
              <a:rPr lang="ru-RU" b="1" dirty="0">
                <a:solidFill>
                  <a:schemeClr val="tx1"/>
                </a:solidFill>
              </a:rPr>
              <a:t>экзамена во время экзамена;</a:t>
            </a:r>
          </a:p>
          <a:p>
            <a:r>
              <a:rPr lang="ru-RU" b="1" dirty="0">
                <a:solidFill>
                  <a:schemeClr val="tx1"/>
                </a:solidFill>
              </a:rPr>
              <a:t>форму ППЭ-05-02-К «Протокол проведения экзамена в аудитории»;</a:t>
            </a:r>
          </a:p>
          <a:p>
            <a:r>
              <a:rPr lang="ru-RU" b="1" dirty="0">
                <a:solidFill>
                  <a:schemeClr val="tx1"/>
                </a:solidFill>
              </a:rPr>
              <a:t>форму ППЭ-12-02 «Ведомость коррекции персональных данных </a:t>
            </a:r>
            <a:r>
              <a:rPr lang="ru-RU" b="1" dirty="0" smtClean="0">
                <a:solidFill>
                  <a:schemeClr val="tx1"/>
                </a:solidFill>
              </a:rPr>
              <a:t>участников экзамена </a:t>
            </a:r>
            <a:r>
              <a:rPr lang="ru-RU" b="1" dirty="0">
                <a:solidFill>
                  <a:schemeClr val="tx1"/>
                </a:solidFill>
              </a:rPr>
              <a:t>в аудитории</a:t>
            </a:r>
            <a:r>
              <a:rPr lang="ru-RU" b="1" dirty="0" smtClean="0">
                <a:solidFill>
                  <a:schemeClr val="tx1"/>
                </a:solidFill>
              </a:rPr>
              <a:t>»;</a:t>
            </a:r>
          </a:p>
          <a:p>
            <a:r>
              <a:rPr lang="ru-RU" b="1" dirty="0">
                <a:solidFill>
                  <a:schemeClr val="tx1"/>
                </a:solidFill>
              </a:rPr>
              <a:t>форму ППЭ-12-04-МАШ «Ведомость учета времени отсутствия </a:t>
            </a:r>
            <a:r>
              <a:rPr lang="ru-RU" b="1" dirty="0" smtClean="0">
                <a:solidFill>
                  <a:schemeClr val="tx1"/>
                </a:solidFill>
              </a:rPr>
              <a:t>участников экзамена </a:t>
            </a:r>
            <a:r>
              <a:rPr lang="ru-RU" b="1" dirty="0">
                <a:solidFill>
                  <a:schemeClr val="tx1"/>
                </a:solidFill>
              </a:rPr>
              <a:t>в аудитории</a:t>
            </a:r>
            <a:r>
              <a:rPr lang="ru-RU" b="1" dirty="0" smtClean="0">
                <a:solidFill>
                  <a:schemeClr val="tx1"/>
                </a:solidFill>
              </a:rPr>
              <a:t>»;</a:t>
            </a:r>
          </a:p>
          <a:p>
            <a:r>
              <a:rPr lang="ru-RU" b="1" dirty="0">
                <a:solidFill>
                  <a:schemeClr val="tx1"/>
                </a:solidFill>
              </a:rPr>
              <a:t>п</a:t>
            </a:r>
            <a:r>
              <a:rPr lang="ru-RU" b="1" dirty="0" smtClean="0">
                <a:solidFill>
                  <a:schemeClr val="tx1"/>
                </a:solidFill>
              </a:rPr>
              <a:t>ротокол печати и протокол сканирования;</a:t>
            </a:r>
            <a:endParaRPr lang="ru-RU" b="1" dirty="0">
              <a:solidFill>
                <a:schemeClr val="tx1"/>
              </a:solidFill>
            </a:endParaRPr>
          </a:p>
          <a:p>
            <a:r>
              <a:rPr lang="ru-RU" b="1" dirty="0">
                <a:solidFill>
                  <a:schemeClr val="tx1"/>
                </a:solidFill>
              </a:rPr>
              <a:t>служебные записки (при наличии).</a:t>
            </a:r>
          </a:p>
        </p:txBody>
      </p:sp>
    </p:spTree>
    <p:extLst>
      <p:ext uri="{BB962C8B-B14F-4D97-AF65-F5344CB8AC3E}">
        <p14:creationId xmlns:p14="http://schemas.microsoft.com/office/powerpoint/2010/main" val="276027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1" y="624110"/>
            <a:ext cx="9847262" cy="758920"/>
          </a:xfrm>
        </p:spPr>
        <p:txBody>
          <a:bodyPr/>
          <a:lstStyle/>
          <a:p>
            <a:r>
              <a:rPr lang="ru-RU" b="1" dirty="0" smtClean="0"/>
              <a:t>Организатор вне аудитории</a:t>
            </a:r>
            <a:endParaRPr lang="ru-RU" b="1" dirty="0"/>
          </a:p>
        </p:txBody>
      </p:sp>
      <p:sp>
        <p:nvSpPr>
          <p:cNvPr id="3" name="Объект 2"/>
          <p:cNvSpPr>
            <a:spLocks noGrp="1"/>
          </p:cNvSpPr>
          <p:nvPr>
            <p:ph idx="1"/>
          </p:nvPr>
        </p:nvSpPr>
        <p:spPr>
          <a:xfrm>
            <a:off x="1331912" y="1756410"/>
            <a:ext cx="10520998" cy="4861560"/>
          </a:xfrm>
        </p:spPr>
        <p:txBody>
          <a:bodyPr>
            <a:normAutofit/>
          </a:bodyPr>
          <a:lstStyle/>
          <a:p>
            <a:pPr marL="0" indent="0">
              <a:buNone/>
            </a:pPr>
            <a:r>
              <a:rPr lang="ru-RU" sz="2200" b="1" dirty="0" smtClean="0">
                <a:solidFill>
                  <a:schemeClr val="tx1"/>
                </a:solidFill>
              </a:rPr>
              <a:t>Сопровождает прикрепленную аудиторию во время всего экзамена:</a:t>
            </a:r>
          </a:p>
          <a:p>
            <a:r>
              <a:rPr lang="ru-RU" sz="2200" b="1" dirty="0" smtClean="0">
                <a:solidFill>
                  <a:schemeClr val="tx1"/>
                </a:solidFill>
              </a:rPr>
              <a:t>Встречает участников экзамена в накопителе, сопровождает первую часть участников до аудитории, следит за порядком, не допускает самовольного входа участников в аудиторию</a:t>
            </a:r>
          </a:p>
          <a:p>
            <a:r>
              <a:rPr lang="ru-RU" sz="2200" b="1" dirty="0" smtClean="0">
                <a:solidFill>
                  <a:schemeClr val="tx1"/>
                </a:solidFill>
              </a:rPr>
              <a:t>Сообщает в штаб о времени начала экзамена и о времени окончания экзамена в аудитории</a:t>
            </a:r>
          </a:p>
          <a:p>
            <a:r>
              <a:rPr lang="ru-RU" sz="2200" b="1" dirty="0" smtClean="0">
                <a:solidFill>
                  <a:schemeClr val="tx1"/>
                </a:solidFill>
              </a:rPr>
              <a:t>Передает в штаб просьбы или вопросы организаторов в аудитории, четко формулирует вопрос для члена ГЭК или руководителя ППЭ</a:t>
            </a:r>
          </a:p>
          <a:p>
            <a:r>
              <a:rPr lang="ru-RU" sz="2200" b="1" dirty="0" smtClean="0">
                <a:solidFill>
                  <a:schemeClr val="tx1"/>
                </a:solidFill>
              </a:rPr>
              <a:t>Сопровождает участников в туалет, в медицинский кабинет, на выход не визуально, а ФИЗИЧЕСКИ</a:t>
            </a:r>
          </a:p>
          <a:p>
            <a:r>
              <a:rPr lang="ru-RU" sz="2200" b="1" dirty="0" smtClean="0">
                <a:solidFill>
                  <a:schemeClr val="tx1"/>
                </a:solidFill>
              </a:rPr>
              <a:t>Приглашает свою аудиторию для сдачи материалов в штаб в порядке установившейся очереди</a:t>
            </a:r>
            <a:endParaRPr lang="ru-RU" sz="2200" b="1" dirty="0">
              <a:solidFill>
                <a:schemeClr val="tx1"/>
              </a:solidFill>
            </a:endParaRPr>
          </a:p>
        </p:txBody>
      </p:sp>
    </p:spTree>
    <p:extLst>
      <p:ext uri="{BB962C8B-B14F-4D97-AF65-F5344CB8AC3E}">
        <p14:creationId xmlns:p14="http://schemas.microsoft.com/office/powerpoint/2010/main" val="2475114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2547" y="624110"/>
            <a:ext cx="9772065" cy="1280890"/>
          </a:xfrm>
        </p:spPr>
        <p:txBody>
          <a:bodyPr/>
          <a:lstStyle/>
          <a:p>
            <a:r>
              <a:rPr lang="ru-RU" b="1" dirty="0" smtClean="0">
                <a:solidFill>
                  <a:srgbClr val="FF0000"/>
                </a:solidFill>
              </a:rPr>
              <a:t>Обратить внимание !!!</a:t>
            </a:r>
            <a:endParaRPr lang="ru-RU" b="1" dirty="0">
              <a:solidFill>
                <a:srgbClr val="FF0000"/>
              </a:solidFill>
            </a:endParaRPr>
          </a:p>
        </p:txBody>
      </p:sp>
      <p:sp>
        <p:nvSpPr>
          <p:cNvPr id="3" name="Объект 2"/>
          <p:cNvSpPr>
            <a:spLocks noGrp="1"/>
          </p:cNvSpPr>
          <p:nvPr>
            <p:ph idx="1"/>
          </p:nvPr>
        </p:nvSpPr>
        <p:spPr>
          <a:xfrm>
            <a:off x="733926" y="1443789"/>
            <a:ext cx="10770686" cy="5185611"/>
          </a:xfrm>
        </p:spPr>
        <p:txBody>
          <a:bodyPr>
            <a:normAutofit lnSpcReduction="10000"/>
          </a:bodyPr>
          <a:lstStyle/>
          <a:p>
            <a:r>
              <a:rPr lang="ru-RU" sz="2400" b="1" dirty="0" smtClean="0">
                <a:solidFill>
                  <a:schemeClr val="tx1"/>
                </a:solidFill>
              </a:rPr>
              <a:t>Не передвигать технику и столы в аудитории!</a:t>
            </a:r>
          </a:p>
          <a:p>
            <a:r>
              <a:rPr lang="ru-RU" sz="2400" b="1" dirty="0" smtClean="0">
                <a:solidFill>
                  <a:schemeClr val="tx1"/>
                </a:solidFill>
              </a:rPr>
              <a:t>Не загружать самостоятельно бумагу в принтер!</a:t>
            </a:r>
          </a:p>
          <a:p>
            <a:r>
              <a:rPr lang="ru-RU" sz="2400" b="1" dirty="0" smtClean="0">
                <a:solidFill>
                  <a:schemeClr val="tx1"/>
                </a:solidFill>
              </a:rPr>
              <a:t>Если один организатор принимает материалы, второй наблюдает за порядком в аудитории! </a:t>
            </a:r>
          </a:p>
          <a:p>
            <a:r>
              <a:rPr lang="ru-RU" sz="2400" b="1" dirty="0" smtClean="0">
                <a:solidFill>
                  <a:schemeClr val="tx1"/>
                </a:solidFill>
              </a:rPr>
              <a:t>Четко формулировать вопрос, по которому приглашают члена ГЭК или руководителя ППЭ</a:t>
            </a:r>
          </a:p>
          <a:p>
            <a:r>
              <a:rPr lang="ru-RU" sz="2400" b="1" dirty="0" smtClean="0">
                <a:solidFill>
                  <a:schemeClr val="tx1"/>
                </a:solidFill>
              </a:rPr>
              <a:t>Соблюдать тишину и спокойствие</a:t>
            </a:r>
          </a:p>
          <a:p>
            <a:pPr marL="0" indent="0">
              <a:buNone/>
            </a:pPr>
            <a:endParaRPr lang="ru-RU" sz="2400" b="1" dirty="0" smtClean="0"/>
          </a:p>
          <a:p>
            <a:endParaRPr lang="ru-RU" sz="2400" b="1" dirty="0"/>
          </a:p>
          <a:p>
            <a:endParaRPr lang="ru-RU" sz="2400" b="1" dirty="0" smtClean="0"/>
          </a:p>
          <a:p>
            <a:r>
              <a:rPr lang="ru-RU" sz="2400" b="1" dirty="0" smtClean="0">
                <a:solidFill>
                  <a:srgbClr val="FF0000"/>
                </a:solidFill>
              </a:rPr>
              <a:t>4 июля явиться </a:t>
            </a:r>
            <a:r>
              <a:rPr lang="ru-RU" sz="2400" b="1" dirty="0" smtClean="0">
                <a:solidFill>
                  <a:srgbClr val="FF0000"/>
                </a:solidFill>
              </a:rPr>
              <a:t>в пункт в 07.50.</a:t>
            </a:r>
          </a:p>
          <a:p>
            <a:r>
              <a:rPr lang="ru-RU" sz="2400" b="1" dirty="0" smtClean="0">
                <a:solidFill>
                  <a:srgbClr val="FF0000"/>
                </a:solidFill>
              </a:rPr>
              <a:t>Убедительная просьба: не опаздывать!</a:t>
            </a:r>
            <a:endParaRPr lang="ru-RU" sz="2400" b="1" dirty="0">
              <a:solidFill>
                <a:srgbClr val="FF0000"/>
              </a:solidFill>
            </a:endParaRPr>
          </a:p>
          <a:p>
            <a:endParaRPr lang="ru-RU" dirty="0"/>
          </a:p>
        </p:txBody>
      </p:sp>
    </p:spTree>
    <p:extLst>
      <p:ext uri="{BB962C8B-B14F-4D97-AF65-F5344CB8AC3E}">
        <p14:creationId xmlns:p14="http://schemas.microsoft.com/office/powerpoint/2010/main" val="254309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0261" y="624110"/>
            <a:ext cx="9424352" cy="1033240"/>
          </a:xfrm>
        </p:spPr>
        <p:txBody>
          <a:bodyPr>
            <a:normAutofit fontScale="90000"/>
          </a:bodyPr>
          <a:lstStyle/>
          <a:p>
            <a:r>
              <a:rPr lang="ru-RU" b="1" dirty="0"/>
              <a:t>Организация работы в аудитории с </a:t>
            </a:r>
            <a:r>
              <a:rPr lang="ru-RU" b="1" dirty="0" smtClean="0"/>
              <a:t>08.45 до 08.55:</a:t>
            </a:r>
            <a:r>
              <a:rPr lang="ru-RU" b="1" dirty="0"/>
              <a:t/>
            </a:r>
            <a:br>
              <a:rPr lang="ru-RU" b="1" dirty="0"/>
            </a:br>
            <a:endParaRPr lang="ru-RU" b="1" dirty="0"/>
          </a:p>
        </p:txBody>
      </p:sp>
      <p:sp>
        <p:nvSpPr>
          <p:cNvPr id="3" name="Объект 2"/>
          <p:cNvSpPr>
            <a:spLocks noGrp="1"/>
          </p:cNvSpPr>
          <p:nvPr>
            <p:ph idx="1"/>
          </p:nvPr>
        </p:nvSpPr>
        <p:spPr>
          <a:xfrm>
            <a:off x="1561380" y="1851660"/>
            <a:ext cx="9943231" cy="4720590"/>
          </a:xfrm>
        </p:spPr>
        <p:txBody>
          <a:bodyPr>
            <a:normAutofit fontScale="62500" lnSpcReduction="20000"/>
          </a:bodyPr>
          <a:lstStyle/>
          <a:p>
            <a:r>
              <a:rPr lang="ru-RU" sz="2600" b="1" dirty="0" smtClean="0">
                <a:solidFill>
                  <a:schemeClr val="tx1"/>
                </a:solidFill>
              </a:rPr>
              <a:t>при необходимости проветрить аудиторию, затем закрыть окна; </a:t>
            </a:r>
          </a:p>
          <a:p>
            <a:r>
              <a:rPr lang="ru-RU" sz="2600" b="1" dirty="0" smtClean="0">
                <a:solidFill>
                  <a:schemeClr val="tx1"/>
                </a:solidFill>
              </a:rPr>
              <a:t>проверить системное время на станции печати, станциях КЕГЭ и время на часах (если произошел сбой времени на станциях, пригласить технического специалиста);</a:t>
            </a:r>
          </a:p>
          <a:p>
            <a:r>
              <a:rPr lang="ru-RU" sz="2600" b="1" dirty="0" smtClean="0">
                <a:solidFill>
                  <a:schemeClr val="tx1"/>
                </a:solidFill>
              </a:rPr>
              <a:t>проверить оформление доски, наличие мела (маркера), сверить коды ОО в форме ППЭ-16 и в листах, подготовленных для демонстрации участникам КЕГЭ;</a:t>
            </a:r>
          </a:p>
          <a:p>
            <a:r>
              <a:rPr lang="ru-RU" sz="2600" b="1" dirty="0">
                <a:solidFill>
                  <a:schemeClr val="tx1"/>
                </a:solidFill>
              </a:rPr>
              <a:t>в</a:t>
            </a:r>
            <a:r>
              <a:rPr lang="ru-RU" sz="2600" b="1" dirty="0" smtClean="0">
                <a:solidFill>
                  <a:schemeClr val="tx1"/>
                </a:solidFill>
              </a:rPr>
              <a:t>ывесить один экземпляр формы ППЭ-05-01 у входа в аудиторию, второй прикрепить на табличку,</a:t>
            </a:r>
          </a:p>
          <a:p>
            <a:r>
              <a:rPr lang="ru-RU" sz="3200" b="1" dirty="0" smtClean="0">
                <a:solidFill>
                  <a:schemeClr val="tx1"/>
                </a:solidFill>
              </a:rPr>
              <a:t>разложить </a:t>
            </a:r>
            <a:r>
              <a:rPr lang="ru-RU" sz="3200" b="1" dirty="0">
                <a:solidFill>
                  <a:schemeClr val="tx1"/>
                </a:solidFill>
              </a:rPr>
              <a:t>на рабочие места участников экзамена: </a:t>
            </a:r>
          </a:p>
          <a:p>
            <a:pPr>
              <a:buFont typeface="Wingdings" pitchFamily="2" charset="2"/>
              <a:buChar char="ü"/>
            </a:pPr>
            <a:r>
              <a:rPr lang="ru-RU" sz="3400" b="1" dirty="0" smtClean="0">
                <a:solidFill>
                  <a:srgbClr val="FF0000"/>
                </a:solidFill>
              </a:rPr>
              <a:t>приложения к паспорту станции КЕГЭ в соответствии с №№ компьютеров, </a:t>
            </a:r>
          </a:p>
          <a:p>
            <a:pPr>
              <a:buFont typeface="Wingdings" pitchFamily="2" charset="2"/>
              <a:buChar char="ü"/>
            </a:pPr>
            <a:r>
              <a:rPr lang="ru-RU" sz="3400" b="1" dirty="0" smtClean="0">
                <a:solidFill>
                  <a:srgbClr val="FF0000"/>
                </a:solidFill>
              </a:rPr>
              <a:t>инструкции </a:t>
            </a:r>
            <a:r>
              <a:rPr lang="ru-RU" sz="3400" b="1" dirty="0">
                <a:solidFill>
                  <a:srgbClr val="FF0000"/>
                </a:solidFill>
              </a:rPr>
              <a:t>по использованию </a:t>
            </a:r>
            <a:r>
              <a:rPr lang="ru-RU" sz="3400" b="1" dirty="0" smtClean="0">
                <a:solidFill>
                  <a:srgbClr val="FF0000"/>
                </a:solidFill>
              </a:rPr>
              <a:t>ПО для </a:t>
            </a:r>
            <a:r>
              <a:rPr lang="ru-RU" sz="3400" b="1" dirty="0">
                <a:solidFill>
                  <a:srgbClr val="FF0000"/>
                </a:solidFill>
              </a:rPr>
              <a:t>сдачи </a:t>
            </a:r>
            <a:r>
              <a:rPr lang="ru-RU" sz="3400" b="1" dirty="0" smtClean="0">
                <a:solidFill>
                  <a:srgbClr val="FF0000"/>
                </a:solidFill>
              </a:rPr>
              <a:t>КЕГЭ, </a:t>
            </a:r>
          </a:p>
          <a:p>
            <a:pPr>
              <a:buFont typeface="Wingdings" pitchFamily="2" charset="2"/>
              <a:buChar char="ü"/>
            </a:pPr>
            <a:r>
              <a:rPr lang="ru-RU" sz="3400" b="1" dirty="0" smtClean="0">
                <a:solidFill>
                  <a:srgbClr val="FF0000"/>
                </a:solidFill>
              </a:rPr>
              <a:t>перечни </a:t>
            </a:r>
            <a:r>
              <a:rPr lang="ru-RU" sz="3400" b="1" dirty="0">
                <a:solidFill>
                  <a:srgbClr val="FF0000"/>
                </a:solidFill>
              </a:rPr>
              <a:t>стандартного ПО, предоставленного участнику экзамена </a:t>
            </a:r>
            <a:r>
              <a:rPr lang="ru-RU" sz="3400" b="1" dirty="0" smtClean="0">
                <a:solidFill>
                  <a:srgbClr val="FF0000"/>
                </a:solidFill>
              </a:rPr>
              <a:t>во время экзамена. </a:t>
            </a:r>
          </a:p>
          <a:p>
            <a:pPr marL="0" indent="0">
              <a:buNone/>
            </a:pPr>
            <a:r>
              <a:rPr lang="ru-RU" sz="2800" b="1" dirty="0" smtClean="0">
                <a:solidFill>
                  <a:schemeClr val="tx1"/>
                </a:solidFill>
              </a:rPr>
              <a:t> </a:t>
            </a:r>
            <a:r>
              <a:rPr lang="ru-RU" sz="3800" b="1" dirty="0" smtClean="0">
                <a:solidFill>
                  <a:srgbClr val="FF0000"/>
                </a:solidFill>
              </a:rPr>
              <a:t>! ! ! </a:t>
            </a:r>
            <a:r>
              <a:rPr lang="ru-RU" sz="2800" b="1" dirty="0" smtClean="0">
                <a:solidFill>
                  <a:schemeClr val="tx1"/>
                </a:solidFill>
              </a:rPr>
              <a:t>Черновики (стандартизированные черновики, а также листы формата А4 со штампом школы) на рабочие места участников перед экзаменом </a:t>
            </a:r>
            <a:r>
              <a:rPr lang="ru-RU" sz="2800" b="1" dirty="0" smtClean="0">
                <a:solidFill>
                  <a:srgbClr val="FF0000"/>
                </a:solidFill>
              </a:rPr>
              <a:t>НЕ РАЗДАЮТСЯ.</a:t>
            </a:r>
          </a:p>
          <a:p>
            <a:endParaRPr lang="ru-RU" sz="2800" b="1" dirty="0" smtClean="0">
              <a:solidFill>
                <a:srgbClr val="FF0000"/>
              </a:solidFill>
            </a:endParaRPr>
          </a:p>
          <a:p>
            <a:endParaRPr lang="ru-RU" dirty="0"/>
          </a:p>
        </p:txBody>
      </p:sp>
    </p:spTree>
    <p:extLst>
      <p:ext uri="{BB962C8B-B14F-4D97-AF65-F5344CB8AC3E}">
        <p14:creationId xmlns:p14="http://schemas.microsoft.com/office/powerpoint/2010/main" val="9401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391" y="624110"/>
            <a:ext cx="9527222" cy="1280890"/>
          </a:xfrm>
        </p:spPr>
        <p:txBody>
          <a:bodyPr/>
          <a:lstStyle/>
          <a:p>
            <a:r>
              <a:rPr lang="ru-RU" b="1" dirty="0" smtClean="0"/>
              <a:t>Организация работы с 08.55 до 09.30</a:t>
            </a:r>
            <a:endParaRPr lang="ru-RU" b="1" dirty="0"/>
          </a:p>
        </p:txBody>
      </p:sp>
      <p:sp>
        <p:nvSpPr>
          <p:cNvPr id="3" name="Объект 2"/>
          <p:cNvSpPr>
            <a:spLocks noGrp="1"/>
          </p:cNvSpPr>
          <p:nvPr>
            <p:ph idx="1"/>
          </p:nvPr>
        </p:nvSpPr>
        <p:spPr>
          <a:xfrm>
            <a:off x="1257300" y="1837426"/>
            <a:ext cx="10607040" cy="4554748"/>
          </a:xfrm>
        </p:spPr>
        <p:txBody>
          <a:bodyPr>
            <a:noAutofit/>
          </a:bodyPr>
          <a:lstStyle/>
          <a:p>
            <a:r>
              <a:rPr lang="ru-RU" sz="3200" b="1" dirty="0">
                <a:solidFill>
                  <a:schemeClr val="tx1"/>
                </a:solidFill>
              </a:rPr>
              <a:t>в</a:t>
            </a:r>
            <a:r>
              <a:rPr lang="ru-RU" sz="3200" b="1" dirty="0" smtClean="0">
                <a:solidFill>
                  <a:schemeClr val="tx1"/>
                </a:solidFill>
              </a:rPr>
              <a:t> 08.55 второй организатор проходит на первый этаж встречать участников, при прибытии всех участников сопровождает их в аудиторию и обеспечивает порядок,</a:t>
            </a:r>
          </a:p>
          <a:p>
            <a:r>
              <a:rPr lang="ru-RU" sz="3200" b="1" dirty="0">
                <a:solidFill>
                  <a:schemeClr val="tx1"/>
                </a:solidFill>
              </a:rPr>
              <a:t>в</a:t>
            </a:r>
            <a:r>
              <a:rPr lang="ru-RU" sz="3200" b="1" dirty="0" smtClean="0">
                <a:solidFill>
                  <a:schemeClr val="tx1"/>
                </a:solidFill>
              </a:rPr>
              <a:t>месте с ответственным организатором осуществляет вход детей в аудиторию</a:t>
            </a:r>
          </a:p>
          <a:p>
            <a:pPr marL="0" indent="0">
              <a:buNone/>
            </a:pPr>
            <a:endParaRPr lang="ru-RU" sz="2800" b="1" dirty="0" smtClean="0">
              <a:solidFill>
                <a:schemeClr val="tx1"/>
              </a:solidFill>
            </a:endParaRPr>
          </a:p>
        </p:txBody>
      </p:sp>
    </p:spTree>
    <p:extLst>
      <p:ext uri="{BB962C8B-B14F-4D97-AF65-F5344CB8AC3E}">
        <p14:creationId xmlns:p14="http://schemas.microsoft.com/office/powerpoint/2010/main" val="357519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7391" y="624110"/>
            <a:ext cx="9527222" cy="1280890"/>
          </a:xfrm>
        </p:spPr>
        <p:txBody>
          <a:bodyPr/>
          <a:lstStyle/>
          <a:p>
            <a:r>
              <a:rPr lang="ru-RU" b="1" dirty="0" smtClean="0"/>
              <a:t>Организация работы с 08.55 до 09.30</a:t>
            </a:r>
            <a:endParaRPr lang="ru-RU" b="1" dirty="0"/>
          </a:p>
        </p:txBody>
      </p:sp>
      <p:sp>
        <p:nvSpPr>
          <p:cNvPr id="3" name="Объект 2"/>
          <p:cNvSpPr>
            <a:spLocks noGrp="1"/>
          </p:cNvSpPr>
          <p:nvPr>
            <p:ph idx="1"/>
          </p:nvPr>
        </p:nvSpPr>
        <p:spPr>
          <a:xfrm>
            <a:off x="1257300" y="1314450"/>
            <a:ext cx="10607040" cy="5349240"/>
          </a:xfrm>
        </p:spPr>
        <p:txBody>
          <a:bodyPr>
            <a:noAutofit/>
          </a:bodyPr>
          <a:lstStyle/>
          <a:p>
            <a:pPr marL="0" indent="0">
              <a:buNone/>
            </a:pPr>
            <a:r>
              <a:rPr lang="ru-RU" sz="2600" b="1" dirty="0" smtClean="0">
                <a:solidFill>
                  <a:schemeClr val="tx1"/>
                </a:solidFill>
              </a:rPr>
              <a:t>Ответственный организатор в 09.15 проходит в штаб для получения </a:t>
            </a:r>
            <a:r>
              <a:rPr lang="ru-RU" sz="2600" b="1" dirty="0" smtClean="0">
                <a:solidFill>
                  <a:srgbClr val="FF0000"/>
                </a:solidFill>
              </a:rPr>
              <a:t>черновиков </a:t>
            </a:r>
            <a:r>
              <a:rPr lang="ru-RU" sz="2600" b="1" dirty="0">
                <a:solidFill>
                  <a:srgbClr val="FF0000"/>
                </a:solidFill>
              </a:rPr>
              <a:t>КЕГЭ (на каждого участника </a:t>
            </a:r>
            <a:r>
              <a:rPr lang="ru-RU" sz="2600" b="1" dirty="0" smtClean="0">
                <a:solidFill>
                  <a:srgbClr val="FF0000"/>
                </a:solidFill>
              </a:rPr>
              <a:t>экзамена), калибровочных листов, </a:t>
            </a:r>
            <a:r>
              <a:rPr lang="ru-RU" sz="2600" b="1" dirty="0" smtClean="0">
                <a:solidFill>
                  <a:schemeClr val="tx1"/>
                </a:solidFill>
              </a:rPr>
              <a:t>расписывается в формах ППЭ. </a:t>
            </a:r>
          </a:p>
          <a:p>
            <a:pPr marL="0" indent="0">
              <a:buNone/>
            </a:pPr>
            <a:r>
              <a:rPr lang="ru-RU" sz="2600" b="1" dirty="0">
                <a:solidFill>
                  <a:srgbClr val="FF0000"/>
                </a:solidFill>
              </a:rPr>
              <a:t>Важно! </a:t>
            </a:r>
            <a:endParaRPr lang="ru-RU" sz="2600" b="1" dirty="0" smtClean="0">
              <a:solidFill>
                <a:srgbClr val="FF0000"/>
              </a:solidFill>
            </a:endParaRPr>
          </a:p>
          <a:p>
            <a:pPr>
              <a:buFont typeface="Wingdings" pitchFamily="2" charset="2"/>
              <a:buChar char="ü"/>
            </a:pPr>
            <a:r>
              <a:rPr lang="ru-RU" sz="2600" b="1" dirty="0" smtClean="0">
                <a:solidFill>
                  <a:srgbClr val="FF0000"/>
                </a:solidFill>
              </a:rPr>
              <a:t>Стандартизированные черновики </a:t>
            </a:r>
            <a:r>
              <a:rPr lang="ru-RU" sz="2600" b="1" dirty="0">
                <a:solidFill>
                  <a:srgbClr val="FF0000"/>
                </a:solidFill>
              </a:rPr>
              <a:t>КЕГЭ выдаются участникам экзамена ВМЕСТЕ с бланками регистрации;</a:t>
            </a:r>
          </a:p>
          <a:p>
            <a:pPr>
              <a:buFont typeface="Wingdings" pitchFamily="2" charset="2"/>
              <a:buChar char="ü"/>
            </a:pPr>
            <a:r>
              <a:rPr lang="ru-RU" sz="2600" b="1" dirty="0" smtClean="0">
                <a:solidFill>
                  <a:srgbClr val="FF0000"/>
                </a:solidFill>
              </a:rPr>
              <a:t>листы </a:t>
            </a:r>
            <a:r>
              <a:rPr lang="ru-RU" sz="2600" b="1" dirty="0">
                <a:solidFill>
                  <a:srgbClr val="FF0000"/>
                </a:solidFill>
              </a:rPr>
              <a:t>бумаги для черновиков со штампом школы  выдаются ТОЛЬКО ВО ВРЕМЯ ЭКЗАМЕНА по запросу участников экзамена – в случае ЕСЛИ ИМ НЕ ХВАТИТ МЕСТА для записей в черновике КЕГЭ (включая оборотные стороны его листов).</a:t>
            </a:r>
          </a:p>
          <a:p>
            <a:pPr marL="0" indent="0">
              <a:buNone/>
            </a:pPr>
            <a:endParaRPr lang="ru-RU" sz="2800" b="1" dirty="0" smtClean="0">
              <a:solidFill>
                <a:srgbClr val="FF0000"/>
              </a:solidFill>
            </a:endParaRPr>
          </a:p>
        </p:txBody>
      </p:sp>
    </p:spTree>
    <p:extLst>
      <p:ext uri="{BB962C8B-B14F-4D97-AF65-F5344CB8AC3E}">
        <p14:creationId xmlns:p14="http://schemas.microsoft.com/office/powerpoint/2010/main" val="193789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4511" y="624110"/>
            <a:ext cx="9710102" cy="827500"/>
          </a:xfrm>
        </p:spPr>
        <p:txBody>
          <a:bodyPr>
            <a:normAutofit fontScale="90000"/>
          </a:bodyPr>
          <a:lstStyle/>
          <a:p>
            <a:r>
              <a:rPr lang="ru-RU" b="1" dirty="0" smtClean="0"/>
              <a:t>Организация входа участников в аудиторию</a:t>
            </a:r>
            <a:endParaRPr lang="ru-RU" b="1" dirty="0"/>
          </a:p>
        </p:txBody>
      </p:sp>
      <p:sp>
        <p:nvSpPr>
          <p:cNvPr id="3" name="Объект 2"/>
          <p:cNvSpPr>
            <a:spLocks noGrp="1"/>
          </p:cNvSpPr>
          <p:nvPr>
            <p:ph idx="1"/>
          </p:nvPr>
        </p:nvSpPr>
        <p:spPr>
          <a:xfrm>
            <a:off x="1280160" y="1291590"/>
            <a:ext cx="10224452" cy="5394960"/>
          </a:xfrm>
        </p:spPr>
        <p:txBody>
          <a:bodyPr/>
          <a:lstStyle/>
          <a:p>
            <a:r>
              <a:rPr lang="ru-RU" sz="3200" b="1" dirty="0" smtClean="0">
                <a:solidFill>
                  <a:schemeClr val="tx1"/>
                </a:solidFill>
              </a:rPr>
              <a:t>Сверить данные документа, удостоверяющего личность участника, с данными в форме ППЭ-05-02-К.</a:t>
            </a:r>
          </a:p>
          <a:p>
            <a:r>
              <a:rPr lang="ru-RU" sz="3200" b="1" dirty="0" smtClean="0">
                <a:solidFill>
                  <a:schemeClr val="tx1"/>
                </a:solidFill>
              </a:rPr>
              <a:t>В случае расхождения персональных данных заполнить форму ППЭ-12-02.</a:t>
            </a:r>
          </a:p>
          <a:p>
            <a:r>
              <a:rPr lang="ru-RU" sz="3200" b="1" dirty="0" smtClean="0">
                <a:solidFill>
                  <a:schemeClr val="tx1"/>
                </a:solidFill>
              </a:rPr>
              <a:t>После экзамена в сопровождении организатора вне аудитории направить участника в штаб для снятия копии нового документа.</a:t>
            </a:r>
          </a:p>
          <a:p>
            <a:pPr marL="0" indent="0">
              <a:buNone/>
            </a:pPr>
            <a:endParaRPr lang="ru-RU" dirty="0" smtClean="0"/>
          </a:p>
        </p:txBody>
      </p:sp>
    </p:spTree>
    <p:extLst>
      <p:ext uri="{BB962C8B-B14F-4D97-AF65-F5344CB8AC3E}">
        <p14:creationId xmlns:p14="http://schemas.microsoft.com/office/powerpoint/2010/main" val="237968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7472"/>
          <a:stretch/>
        </p:blipFill>
        <p:spPr bwMode="auto">
          <a:xfrm>
            <a:off x="335359" y="188640"/>
            <a:ext cx="10574039" cy="371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32" y="2492896"/>
            <a:ext cx="6865245" cy="2952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 стрелкой 2"/>
          <p:cNvCxnSpPr/>
          <p:nvPr/>
        </p:nvCxnSpPr>
        <p:spPr>
          <a:xfrm>
            <a:off x="2063552" y="3501008"/>
            <a:ext cx="3936437" cy="151216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5322498" y="1199072"/>
            <a:ext cx="215660" cy="189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1809229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1500</TotalTime>
  <Words>3128</Words>
  <Application>Microsoft Office PowerPoint</Application>
  <PresentationFormat>Произвольный</PresentationFormat>
  <Paragraphs>281</Paragraphs>
  <Slides>47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47</vt:i4>
      </vt:variant>
    </vt:vector>
  </HeadingPairs>
  <TitlesOfParts>
    <vt:vector size="50" baseType="lpstr">
      <vt:lpstr>Легкий дым</vt:lpstr>
      <vt:lpstr>Acrobat Document</vt:lpstr>
      <vt:lpstr>Документ</vt:lpstr>
      <vt:lpstr> КЕГЭ </vt:lpstr>
      <vt:lpstr>Прибытие в пункт</vt:lpstr>
      <vt:lpstr>Инструктаж </vt:lpstr>
      <vt:lpstr>Инструктаж </vt:lpstr>
      <vt:lpstr>Организация работы в аудитории с 08.45 до 08.55: </vt:lpstr>
      <vt:lpstr>Организация работы с 08.55 до 09.30</vt:lpstr>
      <vt:lpstr>Организация работы с 08.55 до 09.30</vt:lpstr>
      <vt:lpstr>Организация входа участников в аудиторию</vt:lpstr>
      <vt:lpstr>Презентация PowerPoint</vt:lpstr>
      <vt:lpstr>Презентация PowerPoint</vt:lpstr>
      <vt:lpstr>Организация входа участников в аудиторию</vt:lpstr>
      <vt:lpstr>Инструктаж с участниками</vt:lpstr>
      <vt:lpstr>Печать бланков регистрации </vt:lpstr>
      <vt:lpstr>Нештатные ситуации:</vt:lpstr>
      <vt:lpstr>Нештатные ситуации</vt:lpstr>
      <vt:lpstr>Нештатные ситуации</vt:lpstr>
      <vt:lpstr>Нештатные ситуации</vt:lpstr>
      <vt:lpstr>Нештатные ситуации</vt:lpstr>
      <vt:lpstr>Нештатные ситуации</vt:lpstr>
      <vt:lpstr>Инструктаж</vt:lpstr>
      <vt:lpstr>Инструктаж</vt:lpstr>
      <vt:lpstr>Презентация PowerPoint</vt:lpstr>
      <vt:lpstr>Особенности БР КЕГЭ</vt:lpstr>
      <vt:lpstr>Инструктаж</vt:lpstr>
      <vt:lpstr>Инструктаж</vt:lpstr>
      <vt:lpstr>Начало экзамена</vt:lpstr>
      <vt:lpstr>Действия организатора во время экзамена</vt:lpstr>
      <vt:lpstr>Выход участника из аудитории </vt:lpstr>
      <vt:lpstr>Презентация PowerPoint</vt:lpstr>
      <vt:lpstr>Презентация PowerPoint</vt:lpstr>
      <vt:lpstr>Нештатные ситуации:</vt:lpstr>
      <vt:lpstr>Завершение работы участником</vt:lpstr>
      <vt:lpstr>Завершение работы участником</vt:lpstr>
      <vt:lpstr>Презентация PowerPoint</vt:lpstr>
      <vt:lpstr>Презентация PowerPoint</vt:lpstr>
      <vt:lpstr>Нештатные ситуации</vt:lpstr>
      <vt:lpstr>Дополнительные листы черновиков со штампом школы</vt:lpstr>
      <vt:lpstr>Завершение экзамена</vt:lpstr>
      <vt:lpstr>Завершение экзамена</vt:lpstr>
      <vt:lpstr>Завершение экзамена</vt:lpstr>
      <vt:lpstr>Завершение экзамена</vt:lpstr>
      <vt:lpstr>Завершение экзамена</vt:lpstr>
      <vt:lpstr>Завершение экзамена</vt:lpstr>
      <vt:lpstr>Упаковка материалов в аудитории:</vt:lpstr>
      <vt:lpstr>Передача материалов в штабе:</vt:lpstr>
      <vt:lpstr>Организатор вне аудитории</vt:lpstr>
      <vt:lpstr>Обратить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ГВЭ  для новой категории участников</dc:title>
  <dc:creator>Светлана Никитина</dc:creator>
  <cp:lastModifiedBy>User</cp:lastModifiedBy>
  <cp:revision>115</cp:revision>
  <cp:lastPrinted>2024-06-05T14:17:03Z</cp:lastPrinted>
  <dcterms:created xsi:type="dcterms:W3CDTF">2021-05-23T12:27:08Z</dcterms:created>
  <dcterms:modified xsi:type="dcterms:W3CDTF">2024-07-02T12:07:11Z</dcterms:modified>
</cp:coreProperties>
</file>