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notesMasterIdLst>
    <p:notesMasterId r:id="rId53"/>
  </p:notesMasterIdLst>
  <p:handoutMasterIdLst>
    <p:handoutMasterId r:id="rId54"/>
  </p:handoutMasterIdLst>
  <p:sldIdLst>
    <p:sldId id="256" r:id="rId2"/>
    <p:sldId id="258" r:id="rId3"/>
    <p:sldId id="267" r:id="rId4"/>
    <p:sldId id="257" r:id="rId5"/>
    <p:sldId id="268" r:id="rId6"/>
    <p:sldId id="283" r:id="rId7"/>
    <p:sldId id="284" r:id="rId8"/>
    <p:sldId id="261" r:id="rId9"/>
    <p:sldId id="313" r:id="rId10"/>
    <p:sldId id="315" r:id="rId11"/>
    <p:sldId id="260" r:id="rId12"/>
    <p:sldId id="263" r:id="rId13"/>
    <p:sldId id="271" r:id="rId14"/>
    <p:sldId id="269" r:id="rId15"/>
    <p:sldId id="293" r:id="rId16"/>
    <p:sldId id="270" r:id="rId17"/>
    <p:sldId id="316" r:id="rId18"/>
    <p:sldId id="319" r:id="rId19"/>
    <p:sldId id="320" r:id="rId20"/>
    <p:sldId id="272" r:id="rId21"/>
    <p:sldId id="273" r:id="rId22"/>
    <p:sldId id="282" r:id="rId23"/>
    <p:sldId id="285" r:id="rId24"/>
    <p:sldId id="274" r:id="rId25"/>
    <p:sldId id="302" r:id="rId26"/>
    <p:sldId id="303" r:id="rId27"/>
    <p:sldId id="322" r:id="rId28"/>
    <p:sldId id="333" r:id="rId29"/>
    <p:sldId id="275" r:id="rId30"/>
    <p:sldId id="295" r:id="rId31"/>
    <p:sldId id="324" r:id="rId32"/>
    <p:sldId id="278" r:id="rId33"/>
    <p:sldId id="291" r:id="rId34"/>
    <p:sldId id="327" r:id="rId35"/>
    <p:sldId id="300" r:id="rId36"/>
    <p:sldId id="329" r:id="rId37"/>
    <p:sldId id="330" r:id="rId38"/>
    <p:sldId id="332" r:id="rId39"/>
    <p:sldId id="276" r:id="rId40"/>
    <p:sldId id="266" r:id="rId41"/>
    <p:sldId id="286" r:id="rId42"/>
    <p:sldId id="281" r:id="rId43"/>
    <p:sldId id="334" r:id="rId44"/>
    <p:sldId id="335" r:id="rId45"/>
    <p:sldId id="287" r:id="rId46"/>
    <p:sldId id="305" r:id="rId47"/>
    <p:sldId id="306" r:id="rId48"/>
    <p:sldId id="307" r:id="rId49"/>
    <p:sldId id="337" r:id="rId50"/>
    <p:sldId id="338" r:id="rId51"/>
    <p:sldId id="279" r:id="rId52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34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image" Target="../media/image34.emf"/><Relationship Id="rId4" Type="http://schemas.openxmlformats.org/officeDocument/2006/relationships/image" Target="../media/image3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8A733D-1ADD-40D4-9DB9-674CBC5B4BBC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03B6E6-BD04-4EF6-A095-22821A3479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1195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2CAEAE-28BB-4538-9BC5-ADEB6F9A0EC4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431619-0DC9-4E3C-8903-F5FADBDC68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52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1480B9-056A-4868-A5B6-B317BD6EEFDE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191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05AC9E-3451-4415-A084-28BE318C904C}" type="slidenum">
              <a:rPr lang="ru-RU" smtClean="0"/>
              <a:pPr>
                <a:defRPr/>
              </a:pPr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583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05AC9E-3451-4415-A084-28BE318C904C}" type="slidenum">
              <a:rPr lang="ru-RU" smtClean="0"/>
              <a:pPr>
                <a:defRPr/>
              </a:pPr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9102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05AC9E-3451-4415-A084-28BE318C904C}" type="slidenum">
              <a:rPr lang="ru-RU" smtClean="0"/>
              <a:pPr>
                <a:defRPr/>
              </a:pPr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829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5B4A4-D4FB-431F-BB6B-E59F5DE78EA9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8142E71-7AF4-43C6-B47B-04454FC15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467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5B4A4-D4FB-431F-BB6B-E59F5DE78EA9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8142E71-7AF4-43C6-B47B-04454FC15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749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5B4A4-D4FB-431F-BB6B-E59F5DE78EA9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8142E71-7AF4-43C6-B47B-04454FC15E2C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90892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5B4A4-D4FB-431F-BB6B-E59F5DE78EA9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8142E71-7AF4-43C6-B47B-04454FC15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946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5B4A4-D4FB-431F-BB6B-E59F5DE78EA9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8142E71-7AF4-43C6-B47B-04454FC15E2C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95962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5B4A4-D4FB-431F-BB6B-E59F5DE78EA9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8142E71-7AF4-43C6-B47B-04454FC15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6115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5B4A4-D4FB-431F-BB6B-E59F5DE78EA9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42E71-7AF4-43C6-B47B-04454FC15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1460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5B4A4-D4FB-431F-BB6B-E59F5DE78EA9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42E71-7AF4-43C6-B47B-04454FC15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804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ru-RU"/>
              <a:pPr/>
              <a:t>02.07.2024</a:t>
            </a:fld>
            <a:endParaRPr kumimoji="0" lang="ru-RU"/>
          </a:p>
        </p:txBody>
      </p:sp>
      <p:sp>
        <p:nvSpPr>
          <p:cNvPr id="4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ru-RU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kumimoji="0" lang="ru-RU" sz="1400" b="1">
                <a:solidFill>
                  <a:srgbClr val="FFFFFF"/>
                </a:solidFill>
              </a:rPr>
              <a:pPr algn="ctr"/>
              <a:t>‹#›</a:t>
            </a:fld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812800" y="1803400"/>
            <a:ext cx="10871200" cy="4368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29186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5B4A4-D4FB-431F-BB6B-E59F5DE78EA9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42E71-7AF4-43C6-B47B-04454FC15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950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5B4A4-D4FB-431F-BB6B-E59F5DE78EA9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8142E71-7AF4-43C6-B47B-04454FC15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1898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5B4A4-D4FB-431F-BB6B-E59F5DE78EA9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8142E71-7AF4-43C6-B47B-04454FC15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227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5B4A4-D4FB-431F-BB6B-E59F5DE78EA9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8142E71-7AF4-43C6-B47B-04454FC15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587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5B4A4-D4FB-431F-BB6B-E59F5DE78EA9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42E71-7AF4-43C6-B47B-04454FC15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787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5B4A4-D4FB-431F-BB6B-E59F5DE78EA9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42E71-7AF4-43C6-B47B-04454FC15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309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5B4A4-D4FB-431F-BB6B-E59F5DE78EA9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42E71-7AF4-43C6-B47B-04454FC15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446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5B4A4-D4FB-431F-BB6B-E59F5DE78EA9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8142E71-7AF4-43C6-B47B-04454FC15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5B4A4-D4FB-431F-BB6B-E59F5DE78EA9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8142E71-7AF4-43C6-B47B-04454FC15E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025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  <p:sldLayoutId id="214748379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9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28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3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4.bin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13" Type="http://schemas.openxmlformats.org/officeDocument/2006/relationships/package" Target="../embeddings/Microsoft_Word_Document4.docx"/><Relationship Id="rId3" Type="http://schemas.openxmlformats.org/officeDocument/2006/relationships/oleObject" Target="../embeddings/oleObject5.bin"/><Relationship Id="rId7" Type="http://schemas.openxmlformats.org/officeDocument/2006/relationships/package" Target="../embeddings/Microsoft_Word_Document2.docx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36.emf"/><Relationship Id="rId5" Type="http://schemas.openxmlformats.org/officeDocument/2006/relationships/image" Target="../media/image34.emf"/><Relationship Id="rId10" Type="http://schemas.openxmlformats.org/officeDocument/2006/relationships/package" Target="../embeddings/Microsoft_Word_Document3.docx"/><Relationship Id="rId4" Type="http://schemas.openxmlformats.org/officeDocument/2006/relationships/package" Target="../embeddings/Microsoft_Word_Document1.docx"/><Relationship Id="rId9" Type="http://schemas.openxmlformats.org/officeDocument/2006/relationships/oleObject" Target="../embeddings/oleObject7.bin"/><Relationship Id="rId14" Type="http://schemas.openxmlformats.org/officeDocument/2006/relationships/image" Target="../media/image3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26375" y="861164"/>
            <a:ext cx="8915399" cy="350380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6700" b="1" dirty="0" smtClean="0">
                <a:latin typeface="+mn-lt"/>
              </a:rPr>
              <a:t>ЕГЭ</a:t>
            </a:r>
            <a:r>
              <a:rPr lang="ru-RU" sz="9600" b="1" dirty="0" smtClean="0">
                <a:latin typeface="+mn-lt"/>
              </a:rPr>
              <a:t/>
            </a:r>
            <a:br>
              <a:rPr lang="ru-RU" sz="9600" b="1" dirty="0" smtClean="0">
                <a:latin typeface="+mn-lt"/>
              </a:rPr>
            </a:br>
            <a:r>
              <a:rPr lang="ru-RU" sz="2200" b="1" dirty="0" smtClean="0">
                <a:solidFill>
                  <a:srgbClr val="FF0000"/>
                </a:solidFill>
              </a:rPr>
              <a:t>Обществознание, 4 </a:t>
            </a:r>
            <a:r>
              <a:rPr lang="ru-RU" sz="2200" b="1" dirty="0" smtClean="0">
                <a:solidFill>
                  <a:srgbClr val="FF0000"/>
                </a:solidFill>
              </a:rPr>
              <a:t>июля </a:t>
            </a:r>
            <a:r>
              <a:rPr lang="en-US" sz="2200" b="1" dirty="0" smtClean="0">
                <a:solidFill>
                  <a:srgbClr val="FF0000"/>
                </a:solidFill>
              </a:rPr>
              <a:t>2024</a:t>
            </a:r>
            <a:r>
              <a:rPr lang="ru-RU" sz="2200" b="1" dirty="0" smtClean="0">
                <a:solidFill>
                  <a:srgbClr val="FF0000"/>
                </a:solidFill>
              </a:rPr>
              <a:t>г</a:t>
            </a:r>
            <a:r>
              <a:rPr lang="ru-RU" sz="2200" b="1" dirty="0">
                <a:solidFill>
                  <a:srgbClr val="FF0000"/>
                </a:solidFill>
              </a:rPr>
              <a:t>.</a:t>
            </a:r>
            <a:br>
              <a:rPr lang="ru-RU" sz="2200" b="1" dirty="0">
                <a:solidFill>
                  <a:srgbClr val="FF0000"/>
                </a:solidFill>
              </a:rPr>
            </a:br>
            <a:r>
              <a:rPr lang="ru-RU" sz="2200" b="1" dirty="0">
                <a:solidFill>
                  <a:srgbClr val="FF0000"/>
                </a:solidFill>
              </a:rPr>
              <a:t>Код предмета – </a:t>
            </a:r>
            <a:r>
              <a:rPr lang="ru-RU" sz="2200" b="1" dirty="0" smtClean="0">
                <a:solidFill>
                  <a:srgbClr val="FF0000"/>
                </a:solidFill>
              </a:rPr>
              <a:t>12</a:t>
            </a:r>
            <a:r>
              <a:rPr lang="ru-RU" sz="2200" b="1" dirty="0">
                <a:solidFill>
                  <a:srgbClr val="FF0000"/>
                </a:solidFill>
              </a:rPr>
              <a:t/>
            </a:r>
            <a:br>
              <a:rPr lang="ru-RU" sz="2200" b="1" dirty="0">
                <a:solidFill>
                  <a:srgbClr val="FF0000"/>
                </a:solidFill>
              </a:rPr>
            </a:br>
            <a:r>
              <a:rPr lang="ru-RU" sz="2200" b="1" dirty="0">
                <a:solidFill>
                  <a:srgbClr val="FF0000"/>
                </a:solidFill>
              </a:rPr>
              <a:t>Продолжительность работы – 3 часа 30 мин.</a:t>
            </a:r>
            <a:br>
              <a:rPr lang="ru-RU" sz="2200" b="1" dirty="0">
                <a:solidFill>
                  <a:srgbClr val="FF0000"/>
                </a:solidFill>
              </a:rPr>
            </a:br>
            <a:r>
              <a:rPr lang="ru-RU" sz="2200" b="1" dirty="0">
                <a:solidFill>
                  <a:srgbClr val="FF0000"/>
                </a:solidFill>
              </a:rPr>
              <a:t>Официальная дата объявления результатов </a:t>
            </a:r>
            <a:r>
              <a:rPr lang="ru-RU" sz="2200" b="1" dirty="0" smtClean="0">
                <a:solidFill>
                  <a:srgbClr val="FF0000"/>
                </a:solidFill>
              </a:rPr>
              <a:t>– 15 июля</a:t>
            </a:r>
            <a:r>
              <a:rPr lang="ru-RU" sz="2200" b="1" dirty="0" smtClean="0">
                <a:solidFill>
                  <a:srgbClr val="FF0000"/>
                </a:solidFill>
              </a:rPr>
              <a:t/>
            </a:r>
            <a:br>
              <a:rPr lang="ru-RU" sz="2200" b="1" dirty="0" smtClean="0">
                <a:solidFill>
                  <a:srgbClr val="FF0000"/>
                </a:solidFill>
              </a:rPr>
            </a:br>
            <a:r>
              <a:rPr lang="ru-RU" sz="2200" b="1" dirty="0" smtClean="0">
                <a:solidFill>
                  <a:srgbClr val="FF0000"/>
                </a:solidFill>
              </a:rPr>
              <a:t>Участники с ОВЗ – продление на 1 час 30 мин.</a:t>
            </a:r>
            <a:endParaRPr lang="ru-RU" sz="3600" b="1" dirty="0" smtClean="0">
              <a:latin typeface="+mn-lt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ru-RU" b="1" dirty="0" smtClean="0">
                <a:solidFill>
                  <a:schemeClr val="tx1"/>
                </a:solidFill>
              </a:rPr>
              <a:t>Инструктаж для организаторов в аудитории и вне аудитории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03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5"/>
          <a:stretch/>
        </p:blipFill>
        <p:spPr bwMode="auto">
          <a:xfrm>
            <a:off x="198425" y="141834"/>
            <a:ext cx="11750832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960096" y="5229200"/>
            <a:ext cx="4800533" cy="8640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Отправить участника в сопровождении организатора вне аудитории в штаб для того, чтобы снять копию паспорта</a:t>
            </a:r>
            <a:endParaRPr lang="ru-RU" sz="1400" b="1" dirty="0">
              <a:solidFill>
                <a:srgbClr val="FF0000"/>
              </a:solidFill>
            </a:endParaRPr>
          </a:p>
        </p:txBody>
      </p:sp>
      <p:cxnSp>
        <p:nvCxnSpPr>
          <p:cNvPr id="6" name="Прямая со стрелкой 5"/>
          <p:cNvCxnSpPr>
            <a:stCxn id="4" idx="0"/>
          </p:cNvCxnSpPr>
          <p:nvPr/>
        </p:nvCxnSpPr>
        <p:spPr>
          <a:xfrm flipV="1">
            <a:off x="9360363" y="4437112"/>
            <a:ext cx="384043" cy="79208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 flipV="1">
            <a:off x="9168342" y="3789040"/>
            <a:ext cx="192021" cy="144016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3804249" y="690113"/>
            <a:ext cx="802257" cy="1725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0   0   0  1 </a:t>
            </a:r>
            <a:endParaRPr lang="ru-RU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252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4511" y="624110"/>
            <a:ext cx="9710102" cy="8275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Организация входа участников в аудиторию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80160" y="1291590"/>
            <a:ext cx="10224452" cy="5383530"/>
          </a:xfrm>
        </p:spPr>
        <p:txBody>
          <a:bodyPr>
            <a:normAutofit lnSpcReduction="10000"/>
          </a:bodyPr>
          <a:lstStyle/>
          <a:p>
            <a:r>
              <a:rPr lang="ru-RU" sz="2800" b="1" dirty="0">
                <a:solidFill>
                  <a:schemeClr val="tx1"/>
                </a:solidFill>
              </a:rPr>
              <a:t>с</a:t>
            </a:r>
            <a:r>
              <a:rPr lang="ru-RU" sz="2800" b="1" dirty="0" smtClean="0">
                <a:solidFill>
                  <a:schemeClr val="tx1"/>
                </a:solidFill>
              </a:rPr>
              <a:t>ообщить участнику ЕГЭ номер его места в аудитории, проследить, чтобы участник занял свое место строго в соответствии с формой 05-01,</a:t>
            </a:r>
          </a:p>
          <a:p>
            <a:pPr marL="0" indent="0">
              <a:buNone/>
            </a:pPr>
            <a:r>
              <a:rPr lang="ru-RU" sz="2800" b="1" dirty="0">
                <a:solidFill>
                  <a:srgbClr val="FF0000"/>
                </a:solidFill>
              </a:rPr>
              <a:t>у</a:t>
            </a:r>
            <a:r>
              <a:rPr lang="ru-RU" sz="2800" b="1" dirty="0" smtClean="0">
                <a:solidFill>
                  <a:srgbClr val="FF0000"/>
                </a:solidFill>
              </a:rPr>
              <a:t>частнику можно иметь при себе паспорт без обложки, </a:t>
            </a:r>
            <a:r>
              <a:rPr lang="ru-RU" sz="2800" b="1" dirty="0" err="1" smtClean="0">
                <a:solidFill>
                  <a:srgbClr val="FF0000"/>
                </a:solidFill>
              </a:rPr>
              <a:t>гелевые</a:t>
            </a:r>
            <a:r>
              <a:rPr lang="ru-RU" sz="2800" b="1" dirty="0" smtClean="0">
                <a:solidFill>
                  <a:srgbClr val="FF0000"/>
                </a:solidFill>
              </a:rPr>
              <a:t> ручки, очки без футляра, лекарства (если участник категорически возражает оставить их в медпункте)</a:t>
            </a:r>
          </a:p>
          <a:p>
            <a:r>
              <a:rPr lang="ru-RU" sz="2800" b="1" dirty="0">
                <a:solidFill>
                  <a:schemeClr val="tx1"/>
                </a:solidFill>
              </a:rPr>
              <a:t>н</a:t>
            </a:r>
            <a:r>
              <a:rPr lang="ru-RU" sz="2800" b="1" dirty="0" smtClean="0">
                <a:solidFill>
                  <a:schemeClr val="tx1"/>
                </a:solidFill>
              </a:rPr>
              <a:t>апомнить участникам о ведении видеонаблюдения, о запрете  иметь при себе какие-либо средства связи, фото-аудио-видеоаппаратуру, справочные материалы, письменные заметки, и др. 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657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24110"/>
            <a:ext cx="9675812" cy="874490"/>
          </a:xfrm>
        </p:spPr>
        <p:txBody>
          <a:bodyPr/>
          <a:lstStyle/>
          <a:p>
            <a:r>
              <a:rPr lang="ru-RU" b="1" dirty="0" smtClean="0"/>
              <a:t>Инструктаж, печать ЭМ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371600"/>
            <a:ext cx="11417300" cy="5384800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Первая часть – в 09.50. </a:t>
            </a:r>
          </a:p>
          <a:p>
            <a:r>
              <a:rPr lang="ru-RU" sz="3200" b="1" dirty="0" smtClean="0"/>
              <a:t>Не ранее 10.00  ввести на станции организатора количество ЭМ для печати в точном соответствии с фактическим количеством участников, находящихся в аудитории</a:t>
            </a:r>
          </a:p>
          <a:p>
            <a:r>
              <a:rPr lang="ru-RU" sz="3200" b="1" dirty="0" smtClean="0"/>
              <a:t>Запустить процедуру расшифровки КИМ</a:t>
            </a:r>
          </a:p>
          <a:p>
            <a:r>
              <a:rPr lang="ru-RU" sz="3200" b="1" dirty="0" smtClean="0"/>
              <a:t>Выполнить печать полных комплектов ЭМ</a:t>
            </a:r>
          </a:p>
          <a:p>
            <a:endParaRPr lang="ru-RU" sz="2800" b="1" dirty="0" smtClean="0"/>
          </a:p>
          <a:p>
            <a:pPr marL="0" indent="0">
              <a:buNone/>
            </a:pPr>
            <a:endParaRPr lang="ru-RU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1911798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669" y="244548"/>
            <a:ext cx="9675812" cy="874490"/>
          </a:xfrm>
        </p:spPr>
        <p:txBody>
          <a:bodyPr/>
          <a:lstStyle/>
          <a:p>
            <a:r>
              <a:rPr lang="ru-RU" b="1" dirty="0" smtClean="0"/>
              <a:t>Инструктаж, печать ЭМ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2119" y="1119038"/>
            <a:ext cx="11417300" cy="558991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Печать комплектов ЭМ:</a:t>
            </a:r>
          </a:p>
          <a:p>
            <a:r>
              <a:rPr lang="ru-RU" sz="2600" b="1" dirty="0" smtClean="0"/>
              <a:t>Распечатать первый комплект, передать второму организатору.</a:t>
            </a:r>
          </a:p>
          <a:p>
            <a:r>
              <a:rPr lang="ru-RU" sz="2600" b="1" dirty="0" smtClean="0"/>
              <a:t>Второй организатор проверяет качество печати ЭМ по контрольному листу.</a:t>
            </a:r>
          </a:p>
          <a:p>
            <a:r>
              <a:rPr lang="ru-RU" sz="2600" b="1" dirty="0" smtClean="0"/>
              <a:t>В случае качественной печати подтвердить на станции печати, что комплект распечатан корректно.</a:t>
            </a:r>
          </a:p>
          <a:p>
            <a:r>
              <a:rPr lang="ru-RU" sz="2600" b="1" dirty="0" smtClean="0"/>
              <a:t>Продолжить печать, подтверждать корректность печати каждого комплекта, включая последний.</a:t>
            </a:r>
          </a:p>
          <a:p>
            <a:r>
              <a:rPr lang="ru-RU" sz="2600" b="1" dirty="0" smtClean="0"/>
              <a:t>Качественные комплекты разместить на столе для ЭМ</a:t>
            </a:r>
            <a:r>
              <a:rPr lang="ru-RU" sz="2600" b="1" dirty="0"/>
              <a:t>, отделяя один комплект от другого </a:t>
            </a:r>
            <a:r>
              <a:rPr lang="ru-RU" sz="2600" b="1" dirty="0" smtClean="0"/>
              <a:t>(на столе не должно находиться никаких иных предметов и материалов)</a:t>
            </a:r>
          </a:p>
          <a:p>
            <a:endParaRPr lang="ru-RU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4199969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24110"/>
            <a:ext cx="9675812" cy="874490"/>
          </a:xfrm>
        </p:spPr>
        <p:txBody>
          <a:bodyPr/>
          <a:lstStyle/>
          <a:p>
            <a:r>
              <a:rPr lang="ru-RU" b="1" dirty="0" smtClean="0"/>
              <a:t>Инструктаж, печать ЭМ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371600"/>
            <a:ext cx="11417300" cy="5384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Некачественная печать:</a:t>
            </a:r>
          </a:p>
          <a:p>
            <a:r>
              <a:rPr lang="ru-RU" sz="2800" b="1" dirty="0" smtClean="0"/>
              <a:t>В случае некачественной печати отметить, что комплект распечатан некорректно и продолжить печать (</a:t>
            </a:r>
            <a:r>
              <a:rPr lang="ru-RU" sz="2800" b="1" dirty="0" err="1" smtClean="0"/>
              <a:t>токен</a:t>
            </a:r>
            <a:r>
              <a:rPr lang="ru-RU" sz="2800" b="1" dirty="0" smtClean="0"/>
              <a:t> члена ГЭК в этом случае </a:t>
            </a:r>
            <a:r>
              <a:rPr lang="ru-RU" sz="2800" b="1" dirty="0" smtClean="0">
                <a:solidFill>
                  <a:srgbClr val="FF0000"/>
                </a:solidFill>
              </a:rPr>
              <a:t>НЕ нужен</a:t>
            </a:r>
            <a:r>
              <a:rPr lang="ru-RU" sz="2800" b="1" dirty="0" smtClean="0"/>
              <a:t>, программа напечатает заказанное количество </a:t>
            </a:r>
            <a:r>
              <a:rPr lang="ru-RU" sz="2800" b="1" dirty="0"/>
              <a:t>комплектов</a:t>
            </a:r>
            <a:r>
              <a:rPr lang="ru-RU" sz="2800" b="1" dirty="0" smtClean="0"/>
              <a:t>). </a:t>
            </a:r>
          </a:p>
          <a:p>
            <a:r>
              <a:rPr lang="ru-RU" sz="2800" b="1" dirty="0" smtClean="0"/>
              <a:t>Некачественный комплект КИМ отложить на стол организатора, программа в этом случае отмечает некорректно распечатанный КИМ автоматически).</a:t>
            </a:r>
          </a:p>
          <a:p>
            <a:r>
              <a:rPr lang="ru-RU" sz="2800" b="1" dirty="0" smtClean="0"/>
              <a:t>Продолжить печать, подтверждая корректность печати каждого комплекта.</a:t>
            </a:r>
          </a:p>
          <a:p>
            <a:endParaRPr lang="ru-RU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790567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063552" y="877513"/>
            <a:ext cx="113284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ru-RU" sz="2200" b="1" cap="all" dirty="0">
                <a:solidFill>
                  <a:srgbClr val="C00000"/>
                </a:solidFill>
                <a:latin typeface="Cambria" panose="02040503050406030204" pitchFamily="18" charset="0"/>
              </a:rPr>
              <a:t>Состав индивидуального комплекта ЕГЭ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1" y="1484784"/>
            <a:ext cx="2717892" cy="288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098" y="1493690"/>
            <a:ext cx="2717892" cy="288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555" y="1488626"/>
            <a:ext cx="2717892" cy="288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418" y="1490117"/>
            <a:ext cx="2717892" cy="2880000"/>
          </a:xfrm>
          <a:prstGeom prst="rect">
            <a:avLst/>
          </a:prstGeom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43339" y="4404769"/>
            <a:ext cx="5542253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indent="0"/>
            <a:r>
              <a:rPr lang="ru-RU" sz="2000" b="1" dirty="0">
                <a:solidFill>
                  <a:srgbClr val="496DA7"/>
                </a:solidFill>
                <a:latin typeface="Cambria" panose="02040503050406030204" pitchFamily="18" charset="0"/>
                <a:ea typeface="+mn-ea"/>
                <a:cs typeface="+mn-cs"/>
              </a:rPr>
              <a:t>Черно-белые бланки: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496DA7"/>
                </a:solidFill>
                <a:latin typeface="Cambria" panose="02040503050406030204" pitchFamily="18" charset="0"/>
                <a:ea typeface="+mn-ea"/>
                <a:cs typeface="+mn-cs"/>
              </a:rPr>
              <a:t>бланк регистрации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2000" b="1" dirty="0">
                <a:solidFill>
                  <a:srgbClr val="496DA7"/>
                </a:solidFill>
                <a:latin typeface="Cambria" panose="02040503050406030204" pitchFamily="18" charset="0"/>
                <a:ea typeface="+mn-ea"/>
                <a:cs typeface="+mn-cs"/>
              </a:rPr>
              <a:t>бланк ответов № 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2000" b="1" dirty="0">
                <a:solidFill>
                  <a:srgbClr val="496DA7"/>
                </a:solidFill>
                <a:latin typeface="Cambria" panose="02040503050406030204" pitchFamily="18" charset="0"/>
                <a:ea typeface="+mn-ea"/>
                <a:cs typeface="+mn-cs"/>
              </a:rPr>
              <a:t>бланк ответов № 2 лист 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2000" b="1" dirty="0">
                <a:solidFill>
                  <a:srgbClr val="496DA7"/>
                </a:solidFill>
                <a:latin typeface="Cambria" panose="02040503050406030204" pitchFamily="18" charset="0"/>
                <a:ea typeface="+mn-ea"/>
                <a:cs typeface="+mn-cs"/>
              </a:rPr>
              <a:t>бланк ответов № 2 лист 2</a:t>
            </a:r>
          </a:p>
          <a:p>
            <a:pPr marL="0" indent="0"/>
            <a:r>
              <a:rPr lang="ru-RU" altLang="ru-RU" sz="2000" b="1" dirty="0">
                <a:solidFill>
                  <a:srgbClr val="496DA7"/>
                </a:solidFill>
                <a:latin typeface="Cambria" panose="02040503050406030204" pitchFamily="18" charset="0"/>
                <a:ea typeface="+mn-ea"/>
                <a:cs typeface="+mn-cs"/>
              </a:rPr>
              <a:t>КИМ</a:t>
            </a:r>
          </a:p>
          <a:p>
            <a:pPr marL="0" indent="0"/>
            <a:r>
              <a:rPr lang="ru-RU" altLang="ru-RU" sz="2000" b="1" dirty="0">
                <a:solidFill>
                  <a:srgbClr val="496DA7"/>
                </a:solidFill>
                <a:latin typeface="Cambria" panose="02040503050406030204" pitchFamily="18" charset="0"/>
                <a:ea typeface="+mn-ea"/>
                <a:cs typeface="+mn-cs"/>
              </a:rPr>
              <a:t>Контрольный лист</a:t>
            </a:r>
          </a:p>
        </p:txBody>
      </p:sp>
      <p:pic>
        <p:nvPicPr>
          <p:cNvPr id="13" name="Picture 3" descr="E:\Презентации\2008\13-14 марта\RUS_01_2007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686" y="3810510"/>
            <a:ext cx="4775316" cy="2561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52734" y="3973517"/>
            <a:ext cx="1745881" cy="3109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9602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24110"/>
            <a:ext cx="9675812" cy="874490"/>
          </a:xfrm>
        </p:spPr>
        <p:txBody>
          <a:bodyPr/>
          <a:lstStyle/>
          <a:p>
            <a:r>
              <a:rPr lang="ru-RU" b="1" dirty="0" smtClean="0"/>
              <a:t>Инструктаж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371600"/>
            <a:ext cx="11417300" cy="5384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 smtClean="0"/>
              <a:t>Раздать комплекты ЭМ в произвольном порядке участникам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В случае, если участник экзамена явился в ППЭ, но был удалён или не завершил экзамен по уважительной причине ДО НАЧАЛА ПЕЧАТИ ЭМ, комплект ЭМ на него все равно распечатывается для надлежащего оформления удаления или </a:t>
            </a:r>
            <a:r>
              <a:rPr lang="ru-RU" sz="2800" b="1" dirty="0" err="1" smtClean="0">
                <a:solidFill>
                  <a:srgbClr val="FF0000"/>
                </a:solidFill>
              </a:rPr>
              <a:t>незавершения</a:t>
            </a:r>
            <a:r>
              <a:rPr lang="ru-RU" sz="2800" b="1" dirty="0" smtClean="0">
                <a:solidFill>
                  <a:srgbClr val="FF0000"/>
                </a:solidFill>
              </a:rPr>
              <a:t> экзамена</a:t>
            </a:r>
          </a:p>
          <a:p>
            <a:pPr marL="0" indent="0">
              <a:buNone/>
            </a:pPr>
            <a:r>
              <a:rPr lang="ru-RU" sz="2800" b="1" dirty="0" smtClean="0"/>
              <a:t>Начать вторую часть инструктажа </a:t>
            </a:r>
          </a:p>
          <a:p>
            <a:pPr marL="0" indent="0">
              <a:buNone/>
            </a:pPr>
            <a:r>
              <a:rPr lang="ru-RU" sz="2800" b="1" dirty="0" smtClean="0"/>
              <a:t>РУКОВОДИТЬ заполнением бланков участниками экзамена,</a:t>
            </a:r>
          </a:p>
          <a:p>
            <a:pPr marL="0" indent="0">
              <a:buNone/>
            </a:pPr>
            <a:r>
              <a:rPr lang="ru-RU" sz="2800" b="1" dirty="0" smtClean="0"/>
              <a:t>Проверить правильность заполнения бланков участниками, при необходимости дать участнику указание внести исправление в бланк регистрации, БО № 1</a:t>
            </a:r>
          </a:p>
        </p:txBody>
      </p:sp>
    </p:spTree>
    <p:extLst>
      <p:ext uri="{BB962C8B-B14F-4D97-AF65-F5344CB8AC3E}">
        <p14:creationId xmlns:p14="http://schemas.microsoft.com/office/powerpoint/2010/main" val="12216207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8415" y="624110"/>
            <a:ext cx="9736197" cy="971777"/>
          </a:xfrm>
        </p:spPr>
        <p:txBody>
          <a:bodyPr/>
          <a:lstStyle/>
          <a:p>
            <a:r>
              <a:rPr lang="ru-RU" b="1" dirty="0"/>
              <a:t>Инструктаж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41898" y="1616014"/>
            <a:ext cx="9703429" cy="4793411"/>
          </a:xfrm>
        </p:spPr>
        <p:txBody>
          <a:bodyPr>
            <a:normAutofit lnSpcReduction="10000"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ВНИМАНИЕ! 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800" b="1" dirty="0" smtClean="0">
                <a:solidFill>
                  <a:schemeClr val="tx1"/>
                </a:solidFill>
              </a:rPr>
              <a:t>Во избежание позднего обнаружения брака в бланках регистрации и бланках ответов попросите участников экзамена очень внимательно проверить полные комплекты ЭМ: </a:t>
            </a:r>
          </a:p>
          <a:p>
            <a:r>
              <a:rPr lang="ru-RU" sz="2800" b="1" dirty="0" smtClean="0">
                <a:solidFill>
                  <a:schemeClr val="tx1"/>
                </a:solidFill>
              </a:rPr>
              <a:t>целостность </a:t>
            </a:r>
            <a:r>
              <a:rPr lang="en-US" sz="2800" b="1" dirty="0" smtClean="0">
                <a:solidFill>
                  <a:schemeClr val="tx1"/>
                </a:solidFill>
              </a:rPr>
              <a:t>QR-</a:t>
            </a:r>
            <a:r>
              <a:rPr lang="ru-RU" sz="2800" b="1" dirty="0" smtClean="0">
                <a:solidFill>
                  <a:schemeClr val="tx1"/>
                </a:solidFill>
              </a:rPr>
              <a:t>кодов (без видимых пропусков и лишних линий),  </a:t>
            </a:r>
          </a:p>
          <a:p>
            <a:r>
              <a:rPr lang="ru-RU" sz="2800" b="1" dirty="0">
                <a:solidFill>
                  <a:schemeClr val="tx1"/>
                </a:solidFill>
              </a:rPr>
              <a:t>ц</a:t>
            </a:r>
            <a:r>
              <a:rPr lang="ru-RU" sz="2800" b="1" dirty="0" smtClean="0">
                <a:solidFill>
                  <a:schemeClr val="tx1"/>
                </a:solidFill>
              </a:rPr>
              <a:t>елостность печати реперных точек в углах бланков,</a:t>
            </a:r>
          </a:p>
          <a:p>
            <a:r>
              <a:rPr lang="ru-RU" sz="2800" b="1" dirty="0">
                <a:solidFill>
                  <a:schemeClr val="tx1"/>
                </a:solidFill>
              </a:rPr>
              <a:t>о</a:t>
            </a:r>
            <a:r>
              <a:rPr lang="ru-RU" sz="2800" b="1" dirty="0" smtClean="0">
                <a:solidFill>
                  <a:schemeClr val="tx1"/>
                </a:solidFill>
              </a:rPr>
              <a:t>тсутствие </a:t>
            </a:r>
            <a:r>
              <a:rPr lang="ru-RU" sz="2800" b="1" dirty="0" err="1" smtClean="0">
                <a:solidFill>
                  <a:schemeClr val="tx1"/>
                </a:solidFill>
              </a:rPr>
              <a:t>заминов</a:t>
            </a:r>
            <a:r>
              <a:rPr lang="ru-RU" sz="2800" b="1" dirty="0" smtClean="0">
                <a:solidFill>
                  <a:schemeClr val="tx1"/>
                </a:solidFill>
              </a:rPr>
              <a:t> на бланках ответов.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184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03"/>
          <a:stretch/>
        </p:blipFill>
        <p:spPr bwMode="auto">
          <a:xfrm>
            <a:off x="815414" y="0"/>
            <a:ext cx="10526161" cy="6584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 flipH="1">
            <a:off x="10128449" y="1556792"/>
            <a:ext cx="1213127" cy="93610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10608501" y="980728"/>
            <a:ext cx="1440160" cy="5760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Не заполняем</a:t>
            </a:r>
            <a:endParaRPr lang="ru-RU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9234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52" y="836712"/>
            <a:ext cx="11015745" cy="4864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 flipV="1">
            <a:off x="4079775" y="5354923"/>
            <a:ext cx="1339903" cy="327578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1202115" y="5700794"/>
            <a:ext cx="7296811" cy="5760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Заполняется только по указанию члена ГЭК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100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54175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Прибытие в пункт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65860" y="1451610"/>
            <a:ext cx="10338752" cy="516636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Прибыть в ППЭ в </a:t>
            </a:r>
            <a:r>
              <a:rPr lang="ru-RU" sz="3200" b="1" dirty="0" smtClean="0"/>
              <a:t>07.50.</a:t>
            </a:r>
            <a:endParaRPr lang="ru-RU" sz="3200" b="1" dirty="0" smtClean="0"/>
          </a:p>
          <a:p>
            <a:r>
              <a:rPr lang="ru-RU" sz="3200" b="1" dirty="0" smtClean="0"/>
              <a:t>Все вещи оставить в подготовленном для этого помещении (с собой паспорт без обложки, очки без футляра, вода в прозрачной бутылке, не в термосе)</a:t>
            </a:r>
          </a:p>
          <a:p>
            <a:r>
              <a:rPr lang="ru-RU" sz="3200" b="1" dirty="0" smtClean="0"/>
              <a:t>Расписаться в журналах инструктажей </a:t>
            </a:r>
          </a:p>
          <a:p>
            <a:r>
              <a:rPr lang="ru-RU" sz="3200" b="1" dirty="0" smtClean="0"/>
              <a:t>Вход в ППЭ в 08.00. Расписаться в форме ППЭ-07, подтвердив свое присутствие</a:t>
            </a:r>
          </a:p>
        </p:txBody>
      </p:sp>
    </p:spTree>
    <p:extLst>
      <p:ext uri="{BB962C8B-B14F-4D97-AF65-F5344CB8AC3E}">
        <p14:creationId xmlns:p14="http://schemas.microsoft.com/office/powerpoint/2010/main" val="4555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501" y="624110"/>
            <a:ext cx="9790112" cy="827500"/>
          </a:xfrm>
        </p:spPr>
        <p:txBody>
          <a:bodyPr/>
          <a:lstStyle/>
          <a:p>
            <a:r>
              <a:rPr lang="ru-RU" b="1" dirty="0" smtClean="0"/>
              <a:t>Начало экзамена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0130" y="1451610"/>
            <a:ext cx="10464482" cy="445961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800" b="1" dirty="0" smtClean="0"/>
              <a:t>После заполнения всеми участниками регистрационных полей БР и БО№1:</a:t>
            </a:r>
          </a:p>
          <a:p>
            <a:r>
              <a:rPr lang="ru-RU" sz="2800" b="1" dirty="0" smtClean="0"/>
              <a:t>Попросить участников оставить перед собой бланк ответов № 1, бланк ответов № 2 (лист 1) и КИМ. Остальные бланки отложить в сторону.</a:t>
            </a:r>
          </a:p>
          <a:p>
            <a:r>
              <a:rPr lang="ru-RU" sz="2800" b="1" dirty="0"/>
              <a:t>О</a:t>
            </a:r>
            <a:r>
              <a:rPr lang="ru-RU" sz="2800" b="1" dirty="0" smtClean="0"/>
              <a:t>бъявить начало экзамена. </a:t>
            </a:r>
          </a:p>
          <a:p>
            <a:r>
              <a:rPr lang="ru-RU" sz="2800" b="1" dirty="0" smtClean="0"/>
              <a:t>Зафиксировать на доске время начала, продолжительность и время окончания экзамена.</a:t>
            </a:r>
          </a:p>
          <a:p>
            <a:r>
              <a:rPr lang="ru-RU" sz="2800" b="1" dirty="0" smtClean="0"/>
              <a:t>Сообщить организатору вне аудитории об успешном начале экзамена в аудитории № __ для передачи этой информации в штаб.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6865457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5941" y="624110"/>
            <a:ext cx="9698672" cy="724630"/>
          </a:xfrm>
        </p:spPr>
        <p:txBody>
          <a:bodyPr/>
          <a:lstStyle/>
          <a:p>
            <a:r>
              <a:rPr lang="ru-RU" b="1" dirty="0" smtClean="0"/>
              <a:t>Нештатные ситуации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5840" y="1348740"/>
            <a:ext cx="10498772" cy="522351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b="1" dirty="0" smtClean="0"/>
              <a:t>Обнаружение участником брака в распечатанных ЭМ (некачественная или некомплектная печать), порча бланка во время экзамена, опоздавший участник: </a:t>
            </a:r>
            <a:r>
              <a:rPr lang="ru-RU" sz="2400" b="1" dirty="0" smtClean="0">
                <a:solidFill>
                  <a:srgbClr val="FF0000"/>
                </a:solidFill>
              </a:rPr>
              <a:t>дополнительная печать.</a:t>
            </a:r>
          </a:p>
          <a:p>
            <a:pPr marL="0" indent="0">
              <a:buNone/>
            </a:pPr>
            <a:r>
              <a:rPr lang="ru-RU" sz="2400" b="1" dirty="0" smtClean="0"/>
              <a:t>Пригласить члена ГЭК для произведения дополнительной печати.</a:t>
            </a:r>
          </a:p>
          <a:p>
            <a:pPr marL="0" indent="0">
              <a:buNone/>
            </a:pPr>
            <a:r>
              <a:rPr lang="ru-RU" sz="2400" b="1" dirty="0" smtClean="0"/>
              <a:t>Изъять некачественный комплект (</a:t>
            </a:r>
            <a:r>
              <a:rPr lang="ru-RU" sz="2400" b="1" dirty="0" smtClean="0">
                <a:solidFill>
                  <a:srgbClr val="FF0000"/>
                </a:solidFill>
              </a:rPr>
              <a:t>все бланки комплекта и КИМ</a:t>
            </a:r>
            <a:r>
              <a:rPr lang="ru-RU" sz="2400" b="1" dirty="0" smtClean="0"/>
              <a:t>).</a:t>
            </a:r>
          </a:p>
          <a:p>
            <a:pPr marL="0" indent="0">
              <a:buNone/>
            </a:pPr>
            <a:r>
              <a:rPr lang="ru-RU" sz="2400" b="1" dirty="0" smtClean="0"/>
              <a:t>На станции организатора найти номер изъятого комплекта, отметить брак вручную. </a:t>
            </a:r>
          </a:p>
          <a:p>
            <a:pPr marL="0" indent="0">
              <a:buNone/>
            </a:pPr>
            <a:r>
              <a:rPr lang="ru-RU" sz="2400" b="1" dirty="0" smtClean="0"/>
              <a:t>После активации </a:t>
            </a:r>
            <a:r>
              <a:rPr lang="ru-RU" sz="2400" b="1" dirty="0" err="1" smtClean="0"/>
              <a:t>токена</a:t>
            </a:r>
            <a:r>
              <a:rPr lang="ru-RU" sz="2400" b="1" dirty="0" smtClean="0"/>
              <a:t> членом ГЭК указать необходимое количество экземпляров  для дополнительной печати.</a:t>
            </a:r>
          </a:p>
          <a:p>
            <a:pPr marL="0" indent="0">
              <a:buNone/>
            </a:pPr>
            <a:r>
              <a:rPr lang="ru-RU" sz="2400" b="1" dirty="0" smtClean="0"/>
              <a:t>Распечатать комплект, проверить, выдать участнику, проследить, чтобы регистрационные поля были заполнены правильно.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Замена комплекта производится полностью, включая КИМ!!! 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3278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5941" y="624110"/>
            <a:ext cx="9698672" cy="724630"/>
          </a:xfrm>
        </p:spPr>
        <p:txBody>
          <a:bodyPr/>
          <a:lstStyle/>
          <a:p>
            <a:r>
              <a:rPr lang="ru-RU" b="1" dirty="0" smtClean="0"/>
              <a:t>Нештатные ситуации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5840" y="1348740"/>
            <a:ext cx="10498772" cy="52235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Замена станции организатора</a:t>
            </a: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chemeClr val="tx1"/>
                </a:solidFill>
              </a:rPr>
              <a:t>При выходе из строя станции организатора пригласить технического специалиста и члена ГЭК, сообщить, сколько комплектов ЭМ осталось нераспечатанными.</a:t>
            </a: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chemeClr val="tx1"/>
                </a:solidFill>
              </a:rPr>
              <a:t>Вышедшую из строя станцию организатора отставить в сторону, </a:t>
            </a:r>
            <a:r>
              <a:rPr lang="ru-RU" sz="2400" b="1" dirty="0" smtClean="0">
                <a:solidFill>
                  <a:srgbClr val="FF0000"/>
                </a:solidFill>
              </a:rPr>
              <a:t>в зоне видимости камер и не убирать до завершения экзамена.</a:t>
            </a: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chemeClr val="tx1"/>
                </a:solidFill>
              </a:rPr>
              <a:t>После получения резервного ключа в штабе ППЭ и активации </a:t>
            </a:r>
            <a:r>
              <a:rPr lang="ru-RU" sz="2400" b="1" dirty="0" err="1" smtClean="0">
                <a:solidFill>
                  <a:schemeClr val="tx1"/>
                </a:solidFill>
              </a:rPr>
              <a:t>токена</a:t>
            </a:r>
            <a:r>
              <a:rPr lang="ru-RU" sz="2400" b="1" dirty="0" smtClean="0">
                <a:solidFill>
                  <a:schemeClr val="tx1"/>
                </a:solidFill>
              </a:rPr>
              <a:t> члена ГЭК на </a:t>
            </a:r>
            <a:r>
              <a:rPr lang="ru-RU" sz="2400" b="1" dirty="0">
                <a:solidFill>
                  <a:schemeClr val="tx1"/>
                </a:solidFill>
              </a:rPr>
              <a:t>новой станции </a:t>
            </a:r>
            <a:r>
              <a:rPr lang="ru-RU" sz="2400" b="1" dirty="0" smtClean="0">
                <a:solidFill>
                  <a:schemeClr val="tx1"/>
                </a:solidFill>
              </a:rPr>
              <a:t>организатора ввести количество оставшихся для распечатки комплектов.</a:t>
            </a: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chemeClr val="tx1"/>
                </a:solidFill>
              </a:rPr>
              <a:t>Распечатать комплекты, действуя в обычном порядке.</a:t>
            </a:r>
          </a:p>
          <a:p>
            <a:pPr>
              <a:buFontTx/>
              <a:buChar char="-"/>
            </a:pPr>
            <a:endParaRPr lang="ru-RU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0931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4075" y="624110"/>
            <a:ext cx="9520537" cy="954524"/>
          </a:xfrm>
        </p:spPr>
        <p:txBody>
          <a:bodyPr/>
          <a:lstStyle/>
          <a:p>
            <a:r>
              <a:rPr lang="ru-RU" b="1" dirty="0"/>
              <a:t>Нештатные ситуации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9676" y="1521125"/>
            <a:ext cx="10452189" cy="50263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chemeClr val="tx1"/>
                </a:solidFill>
              </a:rPr>
              <a:t>Замятие листа в принтере</a:t>
            </a:r>
          </a:p>
          <a:p>
            <a:r>
              <a:rPr lang="ru-RU" sz="2800" b="1" dirty="0" smtClean="0">
                <a:solidFill>
                  <a:schemeClr val="tx1"/>
                </a:solidFill>
              </a:rPr>
              <a:t>Пригласить технического специалиста.</a:t>
            </a:r>
          </a:p>
          <a:p>
            <a:r>
              <a:rPr lang="ru-RU" sz="2800" b="1" dirty="0" smtClean="0">
                <a:solidFill>
                  <a:schemeClr val="tx1"/>
                </a:solidFill>
              </a:rPr>
              <a:t>После устранения замятия станция организатора сама напечатает тот же самый комплект</a:t>
            </a:r>
            <a:r>
              <a:rPr lang="ru-RU" sz="2800" b="1" dirty="0" smtClean="0"/>
              <a:t>. </a:t>
            </a:r>
            <a:r>
              <a:rPr lang="ru-RU" sz="2800" b="1" dirty="0" smtClean="0">
                <a:solidFill>
                  <a:srgbClr val="FF0000"/>
                </a:solidFill>
              </a:rPr>
              <a:t>Во избежание дублирования сразу отложить весь комплект на стол организатора и отметить его как некорректно распечатанный.</a:t>
            </a:r>
          </a:p>
          <a:p>
            <a:r>
              <a:rPr lang="ru-RU" sz="2800" b="1" dirty="0" smtClean="0">
                <a:solidFill>
                  <a:schemeClr val="tx1"/>
                </a:solidFill>
              </a:rPr>
              <a:t>Продолжить печать.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4728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6084" y="612079"/>
            <a:ext cx="10635916" cy="783585"/>
          </a:xfrm>
        </p:spPr>
        <p:txBody>
          <a:bodyPr/>
          <a:lstStyle/>
          <a:p>
            <a:r>
              <a:rPr lang="ru-RU" b="1" dirty="0" smtClean="0"/>
              <a:t>Действия организатора во время экзамена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4410" y="1503947"/>
            <a:ext cx="10510202" cy="5091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/>
              <a:t>В аудитории одновременно находятся два организатора!</a:t>
            </a:r>
          </a:p>
          <a:p>
            <a:pPr marL="0" indent="0">
              <a:buNone/>
            </a:pPr>
            <a:r>
              <a:rPr lang="ru-RU" sz="2000" b="1" dirty="0" smtClean="0"/>
              <a:t>Организатор в аудитории должен:</a:t>
            </a:r>
          </a:p>
          <a:p>
            <a:pPr>
              <a:buFontTx/>
              <a:buChar char="-"/>
            </a:pPr>
            <a:r>
              <a:rPr lang="ru-RU" sz="2000" b="1" dirty="0" smtClean="0"/>
              <a:t>следить за порядком в аудитории, не допускать разговоров, обмена любыми материалами, демонстрации своих материалов другому участнику,</a:t>
            </a:r>
          </a:p>
          <a:p>
            <a:pPr>
              <a:buFontTx/>
              <a:buChar char="-"/>
            </a:pPr>
            <a:r>
              <a:rPr lang="ru-RU" sz="2000" b="1" dirty="0"/>
              <a:t>н</a:t>
            </a:r>
            <a:r>
              <a:rPr lang="ru-RU" sz="2000" b="1" dirty="0" smtClean="0"/>
              <a:t>е допускать наличия запрещенных средств,</a:t>
            </a:r>
          </a:p>
          <a:p>
            <a:pPr>
              <a:buFontTx/>
              <a:buChar char="-"/>
            </a:pPr>
            <a:r>
              <a:rPr lang="ru-RU" sz="2000" b="1" dirty="0"/>
              <a:t>н</a:t>
            </a:r>
            <a:r>
              <a:rPr lang="ru-RU" sz="2000" b="1" dirty="0" smtClean="0"/>
              <a:t>е допускать переписывания участниками заданий КИМ в черновики или на руки,</a:t>
            </a:r>
          </a:p>
          <a:p>
            <a:pPr>
              <a:buFontTx/>
              <a:buChar char="-"/>
            </a:pPr>
            <a:r>
              <a:rPr lang="ru-RU" sz="2000" b="1" dirty="0"/>
              <a:t>н</a:t>
            </a:r>
            <a:r>
              <a:rPr lang="ru-RU" sz="2000" b="1" dirty="0" smtClean="0"/>
              <a:t>е допускать произвольного выхода участников из аудитории,</a:t>
            </a:r>
          </a:p>
          <a:p>
            <a:pPr>
              <a:buFontTx/>
              <a:buChar char="-"/>
            </a:pPr>
            <a:r>
              <a:rPr lang="ru-RU" sz="2000" b="1" dirty="0"/>
              <a:t>н</a:t>
            </a:r>
            <a:r>
              <a:rPr lang="ru-RU" sz="2000" b="1" dirty="0" smtClean="0"/>
              <a:t>е допускать выноса из аудитории черновиков, ЭМ и </a:t>
            </a:r>
            <a:r>
              <a:rPr lang="ru-RU" sz="2000" b="1" dirty="0" err="1" smtClean="0"/>
              <a:t>др</a:t>
            </a:r>
            <a:r>
              <a:rPr lang="ru-RU" sz="2000" b="1" dirty="0" smtClean="0"/>
              <a:t>,</a:t>
            </a:r>
          </a:p>
          <a:p>
            <a:pPr>
              <a:buFontTx/>
              <a:buChar char="-"/>
            </a:pPr>
            <a:r>
              <a:rPr lang="ru-RU" sz="2000" b="1" dirty="0" smtClean="0"/>
              <a:t>следить за состоянием участников экзамена.</a:t>
            </a:r>
          </a:p>
          <a:p>
            <a:pPr marL="0" indent="0">
              <a:buNone/>
            </a:pPr>
            <a:r>
              <a:rPr lang="ru-RU" sz="2000" b="1" dirty="0" smtClean="0"/>
              <a:t>В случае предъявления претензии участником по содержанию задания КИМ зафиксировать в свободной форме суть претензии в служебной записке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664177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8485" y="624110"/>
            <a:ext cx="9796128" cy="855774"/>
          </a:xfrm>
        </p:spPr>
        <p:txBody>
          <a:bodyPr/>
          <a:lstStyle/>
          <a:p>
            <a:r>
              <a:rPr lang="ru-RU" b="1" dirty="0" smtClean="0"/>
              <a:t>Работа с ДБО № 2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13075" y="1457864"/>
            <a:ext cx="10609430" cy="4954968"/>
          </a:xfrm>
        </p:spPr>
        <p:txBody>
          <a:bodyPr/>
          <a:lstStyle/>
          <a:p>
            <a:r>
              <a:rPr lang="ru-RU" sz="2200" b="1" dirty="0" smtClean="0"/>
              <a:t>Убедиться, что участником заполнены БО № 2 лист 1 и БО № 2 лист 2 полностью</a:t>
            </a:r>
          </a:p>
          <a:p>
            <a:r>
              <a:rPr lang="ru-RU" sz="2200" b="1" dirty="0" smtClean="0"/>
              <a:t>Выдать по просьбе участника ДБО № 2 </a:t>
            </a:r>
          </a:p>
          <a:p>
            <a:r>
              <a:rPr lang="ru-RU" sz="2200" b="1" dirty="0" smtClean="0"/>
              <a:t>В бланке ответов № 2 лист 2 найти поле «ДБО № 2» и внести номер </a:t>
            </a:r>
            <a:r>
              <a:rPr lang="ru-RU" sz="2200" b="1" dirty="0" err="1" smtClean="0"/>
              <a:t>штрихкода</a:t>
            </a:r>
            <a:r>
              <a:rPr lang="ru-RU" sz="2200" b="1" dirty="0" smtClean="0"/>
              <a:t> с ДБО № 2, в поле «Лист» записать № листа: </a:t>
            </a:r>
            <a:r>
              <a:rPr lang="ru-RU" sz="2200" b="1" dirty="0" smtClean="0">
                <a:solidFill>
                  <a:srgbClr val="FF0000"/>
                </a:solidFill>
              </a:rPr>
              <a:t>3</a:t>
            </a:r>
            <a:r>
              <a:rPr lang="ru-RU" sz="2200" b="1" dirty="0" smtClean="0"/>
              <a:t>, следующий доп. </a:t>
            </a:r>
            <a:r>
              <a:rPr lang="ru-RU" sz="2200" b="1" dirty="0"/>
              <a:t>б</a:t>
            </a:r>
            <a:r>
              <a:rPr lang="ru-RU" sz="2200" b="1" dirty="0" smtClean="0"/>
              <a:t>ланк - № </a:t>
            </a:r>
            <a:r>
              <a:rPr lang="ru-RU" sz="2200" b="1" dirty="0" smtClean="0">
                <a:solidFill>
                  <a:srgbClr val="FF0000"/>
                </a:solidFill>
              </a:rPr>
              <a:t>4</a:t>
            </a:r>
            <a:r>
              <a:rPr lang="ru-RU" sz="2200" b="1" dirty="0" smtClean="0"/>
              <a:t> и т.д.</a:t>
            </a:r>
          </a:p>
          <a:p>
            <a:r>
              <a:rPr lang="ru-RU" sz="2200" b="1" dirty="0" smtClean="0"/>
              <a:t>Зафиксировать номер выданного ДБО № 2 в форме ППЭ-12-03 «Ведомость использованных бланков ответов № 2»</a:t>
            </a:r>
          </a:p>
          <a:p>
            <a:r>
              <a:rPr lang="ru-RU" sz="2200" b="1" dirty="0" smtClean="0"/>
              <a:t>На свободном листе на рабочем месте организатора зафиксировать, сколько ДБО № 2 выдается каждому участнику </a:t>
            </a:r>
          </a:p>
          <a:p>
            <a:r>
              <a:rPr lang="ru-RU" sz="2200" b="1" dirty="0" smtClean="0"/>
              <a:t>В протоколе 05-02 количество выданных ДБО зафиксировать по факту при приемке всех ЭМ от участника.  (2,3, и т.д.)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04417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81999" y="551372"/>
            <a:ext cx="11856639" cy="576064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solidFill>
                  <a:srgbClr val="C00000"/>
                </a:solidFill>
                <a:latin typeface="Cambria" panose="02040503050406030204" pitchFamily="18" charset="0"/>
                <a:ea typeface="+mn-ea"/>
                <a:cs typeface="Arial" charset="0"/>
              </a:rPr>
              <a:t>Выдача ДБО</a:t>
            </a:r>
            <a:endParaRPr lang="ru-RU" sz="2000" b="1" cap="all" dirty="0">
              <a:solidFill>
                <a:srgbClr val="C00000"/>
              </a:solidFill>
              <a:latin typeface="Cambria" panose="02040503050406030204" pitchFamily="18" charset="0"/>
              <a:ea typeface="+mn-ea"/>
              <a:cs typeface="Arial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8"/>
          <a:stretch/>
        </p:blipFill>
        <p:spPr>
          <a:xfrm>
            <a:off x="4289662" y="2176530"/>
            <a:ext cx="3879295" cy="41327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8"/>
          <a:stretch/>
        </p:blipFill>
        <p:spPr>
          <a:xfrm>
            <a:off x="199571" y="2169728"/>
            <a:ext cx="3982372" cy="41395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335362" y="1468087"/>
            <a:ext cx="115190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Если участнику </a:t>
            </a:r>
            <a:r>
              <a:rPr lang="ru-RU" b="1" u="sng" dirty="0" smtClean="0">
                <a:solidFill>
                  <a:srgbClr val="C00000"/>
                </a:solidFill>
                <a:latin typeface="Cambria" panose="02040503050406030204" pitchFamily="18" charset="0"/>
              </a:rPr>
              <a:t>ВЫДАЕТСЯ</a:t>
            </a:r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 ДБО, организатор переносит номер ДБО</a:t>
            </a:r>
            <a:b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</a:rPr>
            </a:br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на лист 2 бланка ответов №2:</a:t>
            </a:r>
            <a:endParaRPr lang="ru-RU" b="1" dirty="0"/>
          </a:p>
        </p:txBody>
      </p:sp>
      <p:sp>
        <p:nvSpPr>
          <p:cNvPr id="3" name="Овал 2"/>
          <p:cNvSpPr/>
          <p:nvPr/>
        </p:nvSpPr>
        <p:spPr>
          <a:xfrm>
            <a:off x="5254201" y="2532980"/>
            <a:ext cx="2112235" cy="28803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1067451" y="2558508"/>
            <a:ext cx="2112235" cy="28803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480585" y="3987093"/>
            <a:ext cx="265096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496DA7"/>
                </a:solidFill>
                <a:latin typeface="Cambria" panose="02040503050406030204" pitchFamily="18" charset="0"/>
              </a:rPr>
              <a:t>Номер листа 2 впечатан автоматически и связывает две страницы бланка №2 между собой</a:t>
            </a:r>
            <a:endParaRPr lang="ru-RU" dirty="0"/>
          </a:p>
        </p:txBody>
      </p:sp>
      <p:cxnSp>
        <p:nvCxnSpPr>
          <p:cNvPr id="14" name="Прямая со стрелкой 13"/>
          <p:cNvCxnSpPr>
            <a:stCxn id="7" idx="1"/>
          </p:cNvCxnSpPr>
          <p:nvPr/>
        </p:nvCxnSpPr>
        <p:spPr>
          <a:xfrm flipH="1" flipV="1">
            <a:off x="2381684" y="3141009"/>
            <a:ext cx="331121" cy="561874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Левая фигурная скобка 6"/>
          <p:cNvSpPr/>
          <p:nvPr/>
        </p:nvSpPr>
        <p:spPr>
          <a:xfrm rot="5400000">
            <a:off x="2460776" y="2754751"/>
            <a:ext cx="504056" cy="2400320"/>
          </a:xfrm>
          <a:prstGeom prst="leftBrac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8"/>
          <a:stretch/>
        </p:blipFill>
        <p:spPr>
          <a:xfrm>
            <a:off x="8112224" y="2176531"/>
            <a:ext cx="3742149" cy="41327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Овал 17"/>
          <p:cNvSpPr/>
          <p:nvPr/>
        </p:nvSpPr>
        <p:spPr>
          <a:xfrm>
            <a:off x="8132583" y="2807561"/>
            <a:ext cx="1439624" cy="38479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Развернутая стрелка 18"/>
          <p:cNvSpPr/>
          <p:nvPr/>
        </p:nvSpPr>
        <p:spPr>
          <a:xfrm flipH="1">
            <a:off x="6229308" y="1886650"/>
            <a:ext cx="3000672" cy="566155"/>
          </a:xfrm>
          <a:prstGeom prst="uturnArrow">
            <a:avLst>
              <a:gd name="adj1" fmla="val 13957"/>
              <a:gd name="adj2" fmla="val 25000"/>
              <a:gd name="adj3" fmla="val 25000"/>
              <a:gd name="adj4" fmla="val 43750"/>
              <a:gd name="adj5" fmla="val 7500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983849" y="3702883"/>
            <a:ext cx="45347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Вписываем номер ДБО на лист 2 бланка №2, указываем № листа на ДБО. </a:t>
            </a:r>
            <a:r>
              <a:rPr lang="ru-RU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Нумерация листов ДБО начинается с №3.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0800523" y="2857832"/>
            <a:ext cx="672075" cy="335487"/>
          </a:xfrm>
          <a:prstGeom prst="ellipse">
            <a:avLst/>
          </a:pr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3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76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71"/>
          <a:stretch/>
        </p:blipFill>
        <p:spPr bwMode="auto">
          <a:xfrm>
            <a:off x="4073947" y="179192"/>
            <a:ext cx="7603195" cy="27363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748"/>
          <a:stretch/>
        </p:blipFill>
        <p:spPr bwMode="auto">
          <a:xfrm>
            <a:off x="1343083" y="2251582"/>
            <a:ext cx="7590100" cy="2473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14" y="4335861"/>
            <a:ext cx="5665887" cy="2044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 flipH="1">
            <a:off x="5423925" y="1988840"/>
            <a:ext cx="864096" cy="1224136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10128448" y="1340768"/>
            <a:ext cx="768085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2763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288" y="44450"/>
            <a:ext cx="4792662" cy="676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46605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2547" y="563952"/>
            <a:ext cx="9591591" cy="1238969"/>
          </a:xfrm>
        </p:spPr>
        <p:txBody>
          <a:bodyPr>
            <a:normAutofit/>
          </a:bodyPr>
          <a:lstStyle/>
          <a:p>
            <a:r>
              <a:rPr lang="ru-RU" b="1" dirty="0" smtClean="0"/>
              <a:t>Выход участника в медпункт, в туалетную комнату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4169" y="1801559"/>
            <a:ext cx="11285621" cy="4771770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В случае выхода в туалетную комнату или медкабинет:</a:t>
            </a:r>
          </a:p>
          <a:p>
            <a:pPr>
              <a:buFontTx/>
              <a:buChar char="-"/>
            </a:pPr>
            <a:r>
              <a:rPr lang="ru-RU" sz="2400" b="1" dirty="0" smtClean="0"/>
              <a:t>проверить комплектность ЭМ на рабочем столе: БР, БО №1, БО №2 лист 1, БО №2 лист2, ДБО №2 лист 3, ДБО№2 лист 4 …, черновики, все листы КИМ (</a:t>
            </a:r>
            <a:r>
              <a:rPr lang="ru-RU" sz="2400" b="1" dirty="0" smtClean="0">
                <a:solidFill>
                  <a:srgbClr val="FF0000"/>
                </a:solidFill>
              </a:rPr>
              <a:t>ПЕРЕСЧИТАТЬ</a:t>
            </a:r>
            <a:r>
              <a:rPr lang="ru-RU" sz="2400" b="1" dirty="0" smtClean="0"/>
              <a:t>), </a:t>
            </a:r>
          </a:p>
          <a:p>
            <a:pPr>
              <a:buFontTx/>
              <a:buChar char="-"/>
            </a:pPr>
            <a:r>
              <a:rPr lang="ru-RU" sz="2400" b="1" dirty="0"/>
              <a:t>у</a:t>
            </a:r>
            <a:r>
              <a:rPr lang="ru-RU" sz="2400" b="1" dirty="0" smtClean="0"/>
              <a:t>бедиться, что организатор вне аудитории готов принять ребенка,</a:t>
            </a:r>
          </a:p>
          <a:p>
            <a:pPr>
              <a:buFontTx/>
              <a:buChar char="-"/>
            </a:pPr>
            <a:r>
              <a:rPr lang="ru-RU" sz="2400" b="1" dirty="0"/>
              <a:t>в</a:t>
            </a:r>
            <a:r>
              <a:rPr lang="ru-RU" sz="2400" b="1" dirty="0" smtClean="0"/>
              <a:t>нести в форму ППЭ-12-04-МАШ фамилию и инициалы участника, номер его БР и время выхода из аудитории,</a:t>
            </a:r>
          </a:p>
          <a:p>
            <a:pPr>
              <a:buFontTx/>
              <a:buChar char="-"/>
            </a:pPr>
            <a:r>
              <a:rPr lang="ru-RU" sz="2400" b="1" dirty="0"/>
              <a:t>п</a:t>
            </a:r>
            <a:r>
              <a:rPr lang="ru-RU" sz="2400" b="1" dirty="0" smtClean="0"/>
              <a:t>ри возвращении участника зафиксировать время возвращения,</a:t>
            </a:r>
          </a:p>
          <a:p>
            <a:pPr>
              <a:buFontTx/>
              <a:buChar char="-"/>
            </a:pPr>
            <a:r>
              <a:rPr lang="ru-RU" sz="2400" b="1" dirty="0"/>
              <a:t>в</a:t>
            </a:r>
            <a:r>
              <a:rPr lang="ru-RU" sz="2400" b="1" dirty="0" smtClean="0"/>
              <a:t> форме 12-04-МАШ участник фиксируется столько раз, сколько раз он выходил из аудитории.</a:t>
            </a:r>
          </a:p>
          <a:p>
            <a:pPr>
              <a:buFontTx/>
              <a:buChar char="-"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986037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54175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Инструктаж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65860" y="1451610"/>
            <a:ext cx="10338752" cy="5166360"/>
          </a:xfrm>
        </p:spPr>
        <p:txBody>
          <a:bodyPr>
            <a:normAutofit fontScale="92500"/>
          </a:bodyPr>
          <a:lstStyle/>
          <a:p>
            <a:r>
              <a:rPr lang="ru-RU" sz="2800" b="1" dirty="0" smtClean="0"/>
              <a:t>Инструктаж в 08.15 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получить формы: 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ППЭ-05-01- 2 экземпляра (списки участников) 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ППЭ-05-02 (протокол проведения экзамена в аудитории)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ППЭ-12-02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</a:rPr>
              <a:t>(ведомость коррекции персональных данных) 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ППЭ-12-04-МАШ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</a:rPr>
              <a:t>(ведомость выхода участников) 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ППЭ-16 (коды образовательных организаций)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ВДП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Черновики с печатью </a:t>
            </a:r>
            <a:r>
              <a:rPr lang="ru-RU" sz="2800" b="1" dirty="0" smtClean="0">
                <a:solidFill>
                  <a:srgbClr val="FF0000"/>
                </a:solidFill>
              </a:rPr>
              <a:t>организации</a:t>
            </a:r>
            <a:endParaRPr lang="ru-RU" sz="28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8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ChangeAspect="1"/>
          </p:cNvGraphicFramePr>
          <p:nvPr>
            <p:extLst/>
          </p:nvPr>
        </p:nvGraphicFramePr>
        <p:xfrm>
          <a:off x="815413" y="1484784"/>
          <a:ext cx="6769100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Acrobat Document" r:id="rId3" imgW="5076608" imgH="4876740" progId="AcroExch.Document.DC">
                  <p:embed/>
                </p:oleObj>
              </mc:Choice>
              <mc:Fallback>
                <p:oleObj name="Acrobat Document" r:id="rId3" imgW="5076608" imgH="487674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15413" y="1484784"/>
                        <a:ext cx="6769100" cy="487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925894" y="1484785"/>
            <a:ext cx="29706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Машиночитаемая форма</a:t>
            </a:r>
          </a:p>
          <a:p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12-04-МАШ</a:t>
            </a:r>
            <a:endParaRPr lang="ru-RU" b="1" dirty="0"/>
          </a:p>
        </p:txBody>
      </p:sp>
      <p:sp>
        <p:nvSpPr>
          <p:cNvPr id="7" name="Овал 6"/>
          <p:cNvSpPr/>
          <p:nvPr/>
        </p:nvSpPr>
        <p:spPr>
          <a:xfrm>
            <a:off x="6096000" y="2420888"/>
            <a:ext cx="1344149" cy="36004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940284" y="2348880"/>
            <a:ext cx="410837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Обязательно </a:t>
            </a:r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заполнить</a:t>
            </a:r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 номер страницы!</a:t>
            </a:r>
          </a:p>
          <a:p>
            <a:endParaRPr lang="ru-RU" b="1" dirty="0">
              <a:solidFill>
                <a:srgbClr val="496DA7"/>
              </a:solidFill>
              <a:latin typeface="Cambria" panose="02040503050406030204" pitchFamily="18" charset="0"/>
            </a:endParaRPr>
          </a:p>
          <a:p>
            <a:endParaRPr lang="ru-RU" b="1" dirty="0" smtClean="0">
              <a:solidFill>
                <a:srgbClr val="496DA7"/>
              </a:solidFill>
              <a:latin typeface="Cambria" panose="02040503050406030204" pitchFamily="18" charset="0"/>
            </a:endParaRPr>
          </a:p>
          <a:p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НЕЛЬЗЯ</a:t>
            </a:r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 </a:t>
            </a:r>
            <a:endParaRPr lang="en-US" b="1" dirty="0" smtClean="0">
              <a:solidFill>
                <a:srgbClr val="496DA7"/>
              </a:solidFill>
              <a:latin typeface="Cambria" panose="02040503050406030204" pitchFamily="18" charset="0"/>
            </a:endParaRPr>
          </a:p>
          <a:p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ставить прочерк </a:t>
            </a:r>
            <a:r>
              <a:rPr lang="en-US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Z</a:t>
            </a:r>
            <a:r>
              <a:rPr lang="ru-RU" b="1" dirty="0" smtClean="0">
                <a:solidFill>
                  <a:srgbClr val="496DA7"/>
                </a:solidFill>
                <a:latin typeface="Cambria" panose="02040503050406030204" pitchFamily="18" charset="0"/>
              </a:rPr>
              <a:t> на незаполненных строках формы</a:t>
            </a:r>
          </a:p>
        </p:txBody>
      </p:sp>
      <p:cxnSp>
        <p:nvCxnSpPr>
          <p:cNvPr id="11" name="Прямая со стрелкой 10"/>
          <p:cNvCxnSpPr>
            <a:endCxn id="7" idx="6"/>
          </p:cNvCxnSpPr>
          <p:nvPr/>
        </p:nvCxnSpPr>
        <p:spPr>
          <a:xfrm flipH="1" flipV="1">
            <a:off x="7440149" y="2600908"/>
            <a:ext cx="665147" cy="10801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4199964" y="3757303"/>
            <a:ext cx="3740321" cy="108825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91517" y="2600908"/>
            <a:ext cx="4632343" cy="1631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39639D">
                    <a:lumMod val="75000"/>
                  </a:srgbClr>
                </a:solidFill>
                <a:latin typeface="Cambria" panose="02040503050406030204" pitchFamily="18" charset="0"/>
              </a:rPr>
              <a:t>Каждый </a:t>
            </a:r>
            <a:r>
              <a:rPr lang="ru-RU" sz="2000" b="1" dirty="0">
                <a:solidFill>
                  <a:srgbClr val="39639D">
                    <a:lumMod val="75000"/>
                  </a:srgbClr>
                </a:solidFill>
                <a:latin typeface="Cambria" panose="02040503050406030204" pitchFamily="18" charset="0"/>
              </a:rPr>
              <a:t>выход участника фиксируется в ведомости ППЭ-12-04МАШ  </a:t>
            </a:r>
          </a:p>
          <a:p>
            <a:r>
              <a:rPr lang="ru-RU" sz="2000" b="1" dirty="0">
                <a:solidFill>
                  <a:srgbClr val="39639D">
                    <a:lumMod val="75000"/>
                  </a:srgbClr>
                </a:solidFill>
                <a:latin typeface="Cambria" panose="02040503050406030204" pitchFamily="18" charset="0"/>
              </a:rPr>
              <a:t>(каждый выход – новая строка при заполнении формы ППЭ-12-04</a:t>
            </a:r>
            <a:r>
              <a:rPr lang="ru-RU" sz="2000" b="1" dirty="0" smtClean="0">
                <a:solidFill>
                  <a:srgbClr val="39639D">
                    <a:lumMod val="75000"/>
                  </a:srgbClr>
                </a:solidFill>
                <a:latin typeface="Cambria" panose="02040503050406030204" pitchFamily="18" charset="0"/>
              </a:rPr>
              <a:t>)</a:t>
            </a:r>
            <a:endParaRPr lang="ru-RU" sz="2000" b="1" dirty="0">
              <a:solidFill>
                <a:srgbClr val="39639D">
                  <a:lumMod val="75000"/>
                </a:srgbClr>
              </a:solidFill>
              <a:latin typeface="Cambria" panose="020405030504060302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24747" y="5196850"/>
            <a:ext cx="43620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latin typeface="Cambria" panose="02040503050406030204" pitchFamily="18" charset="0"/>
              </a:rPr>
              <a:t>ФОРМА ЗАПОЛНЯЕТСЯ ЧЕРНОЙ ГЕЛЕВОЙ РУЧКОЙ.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983766" y="429169"/>
            <a:ext cx="8485644" cy="655710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905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При </a:t>
            </a:r>
            <a:r>
              <a:rPr lang="ru-RU" b="1" dirty="0">
                <a:solidFill>
                  <a:srgbClr val="FF0000"/>
                </a:solidFill>
                <a:latin typeface="Cambria" panose="02040503050406030204" pitchFamily="18" charset="0"/>
              </a:rPr>
              <a:t>выходе </a:t>
            </a:r>
            <a:r>
              <a:rPr lang="ru-RU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участника </a:t>
            </a:r>
            <a:r>
              <a:rPr lang="ru-RU" b="1" dirty="0">
                <a:solidFill>
                  <a:srgbClr val="FF0000"/>
                </a:solidFill>
                <a:latin typeface="Cambria" panose="02040503050406030204" pitchFamily="18" charset="0"/>
              </a:rPr>
              <a:t>из </a:t>
            </a:r>
            <a:r>
              <a:rPr lang="ru-RU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аудитории организаторы должны проверить комплектность оставленных на рабочем столе участником ЕГЭ ЭМ и черновиков, заполнить форму ППЭ-12-04МАШ</a:t>
            </a:r>
            <a:endParaRPr lang="ru-RU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91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325" y="15915"/>
            <a:ext cx="4718650" cy="65309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72398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2547" y="563952"/>
            <a:ext cx="9591591" cy="711395"/>
          </a:xfrm>
        </p:spPr>
        <p:txBody>
          <a:bodyPr/>
          <a:lstStyle/>
          <a:p>
            <a:r>
              <a:rPr lang="ru-RU" b="1" dirty="0" smtClean="0"/>
              <a:t>Выход участника из аудитории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6981" y="1275347"/>
            <a:ext cx="11180061" cy="5582653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В случае завершения выполнения экзаменационной работы участником:</a:t>
            </a:r>
          </a:p>
          <a:p>
            <a:pPr>
              <a:buFontTx/>
              <a:buChar char="-"/>
            </a:pPr>
            <a:r>
              <a:rPr lang="ru-RU" sz="2800" b="1" dirty="0"/>
              <a:t>п</a:t>
            </a:r>
            <a:r>
              <a:rPr lang="ru-RU" sz="2800" b="1" dirty="0" smtClean="0"/>
              <a:t>одойти к участнику для приемки материалов,</a:t>
            </a:r>
          </a:p>
          <a:p>
            <a:pPr>
              <a:buFontTx/>
              <a:buChar char="-"/>
            </a:pPr>
            <a:r>
              <a:rPr lang="ru-RU" sz="2800" b="1" dirty="0" smtClean="0"/>
              <a:t>проверить </a:t>
            </a:r>
            <a:r>
              <a:rPr lang="ru-RU" sz="2800" b="1" dirty="0"/>
              <a:t>комплектность ЭМ на рабочем столе: БР, БО №1, БО №2 лист 1, БО №2 лист2, ДБО №2 лист 3, ДБО№2 лист 4 …, черновики, все листы </a:t>
            </a:r>
            <a:r>
              <a:rPr lang="ru-RU" sz="2800" b="1" dirty="0" smtClean="0"/>
              <a:t>КИМ,</a:t>
            </a:r>
          </a:p>
          <a:p>
            <a:pPr>
              <a:buFontTx/>
              <a:buChar char="-"/>
            </a:pPr>
            <a:r>
              <a:rPr lang="ru-RU" sz="2800" b="1" dirty="0"/>
              <a:t>в</a:t>
            </a:r>
            <a:r>
              <a:rPr lang="ru-RU" sz="2800" b="1" dirty="0" smtClean="0"/>
              <a:t> БО № 1 проставить количество  замен ответов и поставить подпись. В случае отсутствия замен поставить </a:t>
            </a:r>
            <a:r>
              <a:rPr lang="ru-RU" sz="3200" b="1" dirty="0" smtClean="0">
                <a:solidFill>
                  <a:srgbClr val="FF0000"/>
                </a:solidFill>
              </a:rPr>
              <a:t>Х</a:t>
            </a:r>
            <a:r>
              <a:rPr lang="ru-RU" sz="3200" b="1" dirty="0" smtClean="0"/>
              <a:t>,</a:t>
            </a:r>
          </a:p>
          <a:p>
            <a:pPr>
              <a:buFontTx/>
              <a:buChar char="-"/>
            </a:pPr>
            <a:r>
              <a:rPr lang="ru-RU" sz="2800" b="1" dirty="0"/>
              <a:t>н</a:t>
            </a:r>
            <a:r>
              <a:rPr lang="ru-RU" sz="2800" b="1" dirty="0" smtClean="0"/>
              <a:t>а последнем листе работы погасить пустое поле знаком </a:t>
            </a:r>
            <a:r>
              <a:rPr lang="en-US" sz="3200" b="1" dirty="0" smtClean="0">
                <a:solidFill>
                  <a:srgbClr val="FF0000"/>
                </a:solidFill>
              </a:rPr>
              <a:t>Z</a:t>
            </a:r>
            <a:r>
              <a:rPr lang="ru-RU" sz="3200" b="1" dirty="0" smtClean="0"/>
              <a:t>,</a:t>
            </a:r>
          </a:p>
          <a:p>
            <a:pPr>
              <a:buFontTx/>
              <a:buChar char="-"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8231587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2547" y="563952"/>
            <a:ext cx="9591591" cy="711395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Выход участника из аудитории (продолжение)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3947" y="1626076"/>
            <a:ext cx="11285621" cy="4962615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ru-RU" sz="2800" b="1" dirty="0" smtClean="0"/>
              <a:t>ПЕРЕСЧИТАТЬ все материалы, зафиксировать количество полученных материалов в форме ППЭ-05-02, попросить ребенка расписаться в протоколе, подтверждая тем самым, что количество принятых материалов зафиксировано правильно, </a:t>
            </a:r>
          </a:p>
          <a:p>
            <a:pPr>
              <a:buFontTx/>
              <a:buChar char="-"/>
            </a:pPr>
            <a:r>
              <a:rPr lang="ru-RU" sz="2800" b="1" dirty="0" smtClean="0"/>
              <a:t>убедиться</a:t>
            </a:r>
            <a:r>
              <a:rPr lang="ru-RU" sz="2800" b="1" dirty="0"/>
              <a:t>, что организатор вне аудитории готов принять ребенка</a:t>
            </a:r>
            <a:r>
              <a:rPr lang="ru-RU" sz="2800" b="1" dirty="0" smtClean="0"/>
              <a:t>, и разрешить участнику покинуть аудиторию,</a:t>
            </a:r>
          </a:p>
          <a:p>
            <a:pPr>
              <a:buFontTx/>
              <a:buChar char="-"/>
            </a:pPr>
            <a:r>
              <a:rPr lang="ru-RU" sz="2800" b="1" dirty="0"/>
              <a:t>р</a:t>
            </a:r>
            <a:r>
              <a:rPr lang="ru-RU" sz="2800" b="1" dirty="0" smtClean="0"/>
              <a:t>асформировать принятые у участника материалы по видам: БР, БО №1, все БО№ 2 (т.е. лист 1, лист 2, ДБО№2 лист 3 и т.д.) по каждому участнику, </a:t>
            </a:r>
            <a:r>
              <a:rPr lang="ru-RU" sz="2800" b="1" dirty="0" err="1" smtClean="0"/>
              <a:t>КИМы</a:t>
            </a:r>
            <a:r>
              <a:rPr lang="ru-RU" sz="2800" b="1" dirty="0" smtClean="0"/>
              <a:t>, черновики.</a:t>
            </a:r>
            <a:endParaRPr lang="ru-RU" sz="2800" b="1" dirty="0"/>
          </a:p>
          <a:p>
            <a:pPr>
              <a:buFontTx/>
              <a:buChar char="-"/>
            </a:pPr>
            <a:endParaRPr lang="ru-RU" sz="2000" b="1" dirty="0"/>
          </a:p>
          <a:p>
            <a:pPr marL="0" indent="0">
              <a:buNone/>
            </a:pP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4165463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6" b="39737"/>
          <a:stretch/>
        </p:blipFill>
        <p:spPr bwMode="auto">
          <a:xfrm>
            <a:off x="1007435" y="332657"/>
            <a:ext cx="9985109" cy="6030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69836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60023"/>
            <a:ext cx="10972800" cy="436910"/>
          </a:xfrm>
        </p:spPr>
        <p:txBody>
          <a:bodyPr/>
          <a:lstStyle/>
          <a:p>
            <a:r>
              <a:rPr lang="ru-RU" sz="2200" b="1" cap="all" dirty="0">
                <a:solidFill>
                  <a:srgbClr val="C00000"/>
                </a:solidFill>
                <a:latin typeface="Cambria" panose="02040503050406030204" pitchFamily="18" charset="0"/>
                <a:ea typeface="+mn-ea"/>
                <a:cs typeface="Arial" charset="0"/>
              </a:rPr>
              <a:t>Бланк №1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B8FB4B-5FD3-40BB-8874-80F076A16E17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  <p:pic>
        <p:nvPicPr>
          <p:cNvPr id="19" name="Рисунок 1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1205" y="1300790"/>
            <a:ext cx="9800084" cy="2344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1205" y="4076085"/>
            <a:ext cx="9800084" cy="2161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784320" y="1474782"/>
            <a:ext cx="903040" cy="580057"/>
          </a:xfrm>
          <a:prstGeom prst="rect">
            <a:avLst/>
          </a:prstGeom>
          <a:noFill/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12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63695" y="1797820"/>
            <a:ext cx="926493" cy="580057"/>
          </a:xfrm>
          <a:prstGeom prst="rect">
            <a:avLst/>
          </a:prstGeom>
          <a:noFill/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23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61226" y="2138617"/>
            <a:ext cx="923665" cy="597311"/>
          </a:xfrm>
          <a:prstGeom prst="rect">
            <a:avLst/>
          </a:prstGeom>
          <a:noFill/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13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465693" y="1810338"/>
            <a:ext cx="804539" cy="580057"/>
          </a:xfrm>
          <a:prstGeom prst="rect">
            <a:avLst/>
          </a:prstGeom>
          <a:noFill/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31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395173" y="1481111"/>
            <a:ext cx="615009" cy="580057"/>
          </a:xfrm>
          <a:prstGeom prst="rect">
            <a:avLst/>
          </a:prstGeom>
          <a:noFill/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1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380259" y="2124112"/>
            <a:ext cx="644839" cy="580057"/>
          </a:xfrm>
          <a:prstGeom prst="rect">
            <a:avLst/>
          </a:prstGeom>
          <a:noFill/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3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72975" y="2988186"/>
            <a:ext cx="644839" cy="580057"/>
          </a:xfrm>
          <a:prstGeom prst="rect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3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531961" y="3040218"/>
            <a:ext cx="1966655" cy="4320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ПОДПИСЬ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08299" y="5589240"/>
            <a:ext cx="609515" cy="529532"/>
          </a:xfrm>
          <a:prstGeom prst="rect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Х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480043" y="5597059"/>
            <a:ext cx="1966655" cy="4320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ПОДПИСЬ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80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974" y="129397"/>
            <a:ext cx="4620556" cy="65647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280" y="129397"/>
            <a:ext cx="4471945" cy="65647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6576052" y="1761557"/>
            <a:ext cx="328393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 flipH="1">
            <a:off x="6576053" y="1761557"/>
            <a:ext cx="3283938" cy="432869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6576053" y="6090249"/>
            <a:ext cx="334432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30074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249" y="476673"/>
            <a:ext cx="4385730" cy="5845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479" y="476672"/>
            <a:ext cx="4552023" cy="58453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20718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9" y="188640"/>
            <a:ext cx="11944248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49447" y="1265129"/>
            <a:ext cx="300624" cy="22546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5749447" y="3726611"/>
            <a:ext cx="3739610" cy="19840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7830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1915" y="624110"/>
            <a:ext cx="10262938" cy="1280890"/>
          </a:xfrm>
        </p:spPr>
        <p:txBody>
          <a:bodyPr/>
          <a:lstStyle/>
          <a:p>
            <a:r>
              <a:rPr lang="ru-RU" b="1" dirty="0" smtClean="0"/>
              <a:t>Нештатные ситуации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67628" y="1477992"/>
            <a:ext cx="10262937" cy="5164348"/>
          </a:xfrm>
        </p:spPr>
        <p:txBody>
          <a:bodyPr>
            <a:normAutofit lnSpcReduction="10000"/>
          </a:bodyPr>
          <a:lstStyle/>
          <a:p>
            <a:r>
              <a:rPr lang="ru-RU" sz="3200" b="1" dirty="0" smtClean="0">
                <a:solidFill>
                  <a:schemeClr val="tx1"/>
                </a:solidFill>
              </a:rPr>
              <a:t>Удаление участника с экзамена по причине нарушения порядка ЕГЭ (акт об удалении участника экзамена)</a:t>
            </a:r>
          </a:p>
          <a:p>
            <a:r>
              <a:rPr lang="ru-RU" sz="3200" b="1" dirty="0" smtClean="0">
                <a:solidFill>
                  <a:schemeClr val="tx1"/>
                </a:solidFill>
              </a:rPr>
              <a:t>Досрочное завершение экзамена по объективным причинам (акт о досрочном завершении экзамена по объективным причинам)</a:t>
            </a:r>
          </a:p>
          <a:p>
            <a:r>
              <a:rPr lang="ru-RU" sz="3200" b="1" dirty="0" smtClean="0">
                <a:solidFill>
                  <a:srgbClr val="FF0000"/>
                </a:solidFill>
              </a:rPr>
              <a:t>По указанию члена ГЭК отметка в БР о досрочном завершении или удалении и подпись)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17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0261" y="624110"/>
            <a:ext cx="9424352" cy="103324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Организация работы в аудитории с </a:t>
            </a:r>
            <a:r>
              <a:rPr lang="ru-RU" b="1" dirty="0" smtClean="0"/>
              <a:t>08.45 до 08.55: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5840" y="1851660"/>
            <a:ext cx="10498772" cy="4720590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 </a:t>
            </a:r>
            <a:r>
              <a:rPr lang="ru-RU" sz="2800" b="1" dirty="0" smtClean="0"/>
              <a:t>при необходимости проветрить аудиторию, затем закрыть окна; </a:t>
            </a:r>
          </a:p>
          <a:p>
            <a:r>
              <a:rPr lang="ru-RU" sz="2800" b="1" dirty="0" smtClean="0"/>
              <a:t>проверить системное время на станции организатора и время на часах (если произошел сбой времени на станции организатора, пригласить технического специалиста);</a:t>
            </a:r>
          </a:p>
          <a:p>
            <a:r>
              <a:rPr lang="ru-RU" sz="2800" b="1" dirty="0" smtClean="0"/>
              <a:t>проверить оформление доски, наличие мела (маркера), сверить коды ОО в форме ППЭ-16 и в листах, подготовленных для демонстрации участникам ЕГЭ;</a:t>
            </a:r>
          </a:p>
          <a:p>
            <a:r>
              <a:rPr lang="ru-RU" sz="2800" b="1" dirty="0"/>
              <a:t>в</a:t>
            </a:r>
            <a:r>
              <a:rPr lang="ru-RU" sz="2800" b="1" dirty="0" smtClean="0"/>
              <a:t>ывесить один экземпляр формы ППЭ-05-01 у входа в аудиторию, второй положить на табличку;</a:t>
            </a:r>
          </a:p>
          <a:p>
            <a:r>
              <a:rPr lang="ru-RU" sz="2800" b="1" dirty="0" smtClean="0"/>
              <a:t>раздать черновики (по 2 листа) на рабочие места участников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0152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9601" y="624110"/>
            <a:ext cx="9625012" cy="899890"/>
          </a:xfrm>
        </p:spPr>
        <p:txBody>
          <a:bodyPr/>
          <a:lstStyle/>
          <a:p>
            <a:r>
              <a:rPr lang="ru-RU" b="1" dirty="0" smtClean="0"/>
              <a:t>Завершение экзамена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1384299"/>
            <a:ext cx="11239500" cy="5317289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За 30 минут и за 5 минут до окончания выполнения экзаменационной работы  сообщить, что время скоро завершается и необходимо перенести ответы с черновиков в бланки ответов.</a:t>
            </a:r>
            <a:r>
              <a:rPr lang="ru-RU" sz="2800" b="1" dirty="0" smtClean="0"/>
              <a:t> </a:t>
            </a:r>
            <a:r>
              <a:rPr lang="ru-RU" sz="2800" b="1" dirty="0" smtClean="0">
                <a:solidFill>
                  <a:srgbClr val="FF0000"/>
                </a:solidFill>
              </a:rPr>
              <a:t>Если в момент объявления какой-либо участник отсутствовал, то после его возвращения сделать объявление для него повторно.</a:t>
            </a:r>
          </a:p>
          <a:p>
            <a:r>
              <a:rPr lang="ru-RU" sz="2800" b="1" dirty="0" smtClean="0">
                <a:solidFill>
                  <a:schemeClr val="tx1"/>
                </a:solidFill>
              </a:rPr>
              <a:t>По истечении времени, записанного на доске, объявить, что время на выполнение экзаменационной работы завершено. Попросить участников отложить все ЭМ, включая КИМ и черновики, на край рабочего стола.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1901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9601" y="624110"/>
            <a:ext cx="9625012" cy="899890"/>
          </a:xfrm>
        </p:spPr>
        <p:txBody>
          <a:bodyPr/>
          <a:lstStyle/>
          <a:p>
            <a:r>
              <a:rPr lang="ru-RU" b="1" dirty="0" smtClean="0"/>
              <a:t>Завершение экзамена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1384299"/>
            <a:ext cx="11239500" cy="5317289"/>
          </a:xfrm>
        </p:spPr>
        <p:txBody>
          <a:bodyPr>
            <a:normAutofit lnSpcReduction="10000"/>
          </a:bodyPr>
          <a:lstStyle/>
          <a:p>
            <a:r>
              <a:rPr lang="ru-RU" sz="2000" b="1" dirty="0" smtClean="0">
                <a:solidFill>
                  <a:schemeClr val="tx1"/>
                </a:solidFill>
              </a:rPr>
              <a:t>Порядок приемки материалов:</a:t>
            </a:r>
          </a:p>
          <a:p>
            <a:pPr>
              <a:buFontTx/>
              <a:buChar char="-"/>
            </a:pPr>
            <a:r>
              <a:rPr lang="ru-RU" sz="2000" b="1" dirty="0">
                <a:solidFill>
                  <a:schemeClr val="tx1"/>
                </a:solidFill>
              </a:rPr>
              <a:t>проверить комплектность ЭМ на рабочем столе: БР, БО №1, БО №2 лист 1, БО №2 лист2, ДБО №2 лист 3, ДБО№2 лист 4 …, черновики, все листы КИМ,</a:t>
            </a:r>
          </a:p>
          <a:p>
            <a:pPr>
              <a:buFontTx/>
              <a:buChar char="-"/>
            </a:pPr>
            <a:r>
              <a:rPr lang="ru-RU" sz="2000" b="1" dirty="0">
                <a:solidFill>
                  <a:schemeClr val="tx1"/>
                </a:solidFill>
              </a:rPr>
              <a:t>в БО № 1 проставить количество  замен ответов и поставить подпись. В случае отсутствия замен поставить крестик,</a:t>
            </a:r>
          </a:p>
          <a:p>
            <a:pPr>
              <a:buFontTx/>
              <a:buChar char="-"/>
            </a:pPr>
            <a:r>
              <a:rPr lang="ru-RU" sz="2000" b="1" dirty="0">
                <a:solidFill>
                  <a:schemeClr val="tx1"/>
                </a:solidFill>
              </a:rPr>
              <a:t>на последнем листе работы погасить пустое поле знаком </a:t>
            </a:r>
            <a:r>
              <a:rPr lang="en-US" sz="2000" b="1" dirty="0">
                <a:solidFill>
                  <a:schemeClr val="tx1"/>
                </a:solidFill>
              </a:rPr>
              <a:t>Z</a:t>
            </a:r>
            <a:r>
              <a:rPr lang="ru-RU" sz="2000" b="1" dirty="0">
                <a:solidFill>
                  <a:schemeClr val="tx1"/>
                </a:solidFill>
              </a:rPr>
              <a:t>,</a:t>
            </a:r>
          </a:p>
          <a:p>
            <a:pPr>
              <a:buFontTx/>
              <a:buChar char="-"/>
            </a:pPr>
            <a:r>
              <a:rPr lang="ru-RU" sz="2000" b="1" dirty="0">
                <a:solidFill>
                  <a:schemeClr val="tx1"/>
                </a:solidFill>
              </a:rPr>
              <a:t>ПЕРЕСЧИТАТЬ все материалы, зафиксировать количество полученных материалов в форме ППЭ-05-02, попросить ребенка расписаться в протоколе, подтверждая тем самым, что количество принятых материалов зафиксировано правильно, </a:t>
            </a:r>
          </a:p>
          <a:p>
            <a:pPr>
              <a:buFontTx/>
              <a:buChar char="-"/>
            </a:pPr>
            <a:r>
              <a:rPr lang="ru-RU" sz="2000" b="1" dirty="0">
                <a:solidFill>
                  <a:schemeClr val="tx1"/>
                </a:solidFill>
              </a:rPr>
              <a:t>убедиться, что организатор вне аудитории готов принять ребенка, и разрешить участнику покинуть аудиторию,</a:t>
            </a:r>
          </a:p>
          <a:p>
            <a:pPr>
              <a:buFontTx/>
              <a:buChar char="-"/>
            </a:pPr>
            <a:r>
              <a:rPr lang="ru-RU" sz="2000" b="1" dirty="0">
                <a:solidFill>
                  <a:schemeClr val="tx1"/>
                </a:solidFill>
              </a:rPr>
              <a:t>расформировать принятые у участника материалы по видам: БР, БО №1, все БО№ 2 (т.е. лист 1, лист 2, ДБО№» лист 3 и т.д.) по каждому участнику, </a:t>
            </a:r>
            <a:r>
              <a:rPr lang="ru-RU" sz="2000" b="1" dirty="0" err="1">
                <a:solidFill>
                  <a:schemeClr val="tx1"/>
                </a:solidFill>
              </a:rPr>
              <a:t>КИМы</a:t>
            </a:r>
            <a:r>
              <a:rPr lang="ru-RU" sz="2000" b="1" dirty="0">
                <a:solidFill>
                  <a:schemeClr val="tx1"/>
                </a:solidFill>
              </a:rPr>
              <a:t>, черновики.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01277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9601" y="624110"/>
            <a:ext cx="9625012" cy="899890"/>
          </a:xfrm>
        </p:spPr>
        <p:txBody>
          <a:bodyPr/>
          <a:lstStyle/>
          <a:p>
            <a:r>
              <a:rPr lang="ru-RU" b="1" dirty="0" smtClean="0"/>
              <a:t>Завершение экзамена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1384299"/>
            <a:ext cx="11239500" cy="5317289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После выхода всех участников из аудитории сообщить организатору вне аудитории, что все участники завершили работу для передачи информации в штаб.</a:t>
            </a:r>
          </a:p>
          <a:p>
            <a:r>
              <a:rPr lang="ru-RU" sz="2400" b="1" dirty="0" smtClean="0">
                <a:solidFill>
                  <a:schemeClr val="tx1"/>
                </a:solidFill>
              </a:rPr>
              <a:t>Проверить правильность оформления всех бланков, принятых от участников (отметка в поле замены ответов с подписью организатора, привязка ДБО№ 2, знак </a:t>
            </a:r>
            <a:r>
              <a:rPr lang="en-US" sz="2400" b="1" dirty="0" smtClean="0">
                <a:solidFill>
                  <a:schemeClr val="tx1"/>
                </a:solidFill>
              </a:rPr>
              <a:t>Z</a:t>
            </a:r>
            <a:r>
              <a:rPr lang="ru-RU" sz="2400" b="1" dirty="0" smtClean="0">
                <a:solidFill>
                  <a:schemeClr val="tx1"/>
                </a:solidFill>
              </a:rPr>
              <a:t> после окончания работы, подпись участника в протоколе 05-02).</a:t>
            </a:r>
          </a:p>
          <a:p>
            <a:r>
              <a:rPr lang="ru-RU" sz="2400" b="1" dirty="0" smtClean="0">
                <a:solidFill>
                  <a:schemeClr val="tx1"/>
                </a:solidFill>
              </a:rPr>
              <a:t>Проверить правильность оформления аудиторных форм (протокол проведения 05-02, ведомость выхода из аудитории 12-04-МАШ, ведомость коррекции ПД 12-02.</a:t>
            </a:r>
          </a:p>
          <a:p>
            <a:r>
              <a:rPr lang="ru-RU" sz="2400" b="1" dirty="0" smtClean="0">
                <a:solidFill>
                  <a:schemeClr val="tx1"/>
                </a:solidFill>
              </a:rPr>
              <a:t>Подтвердить на станции организатора, что печать ЭМ больше не требуется и экзамен завершен.</a:t>
            </a:r>
          </a:p>
          <a:p>
            <a:pPr marL="0" indent="0">
              <a:buNone/>
            </a:pPr>
            <a:endParaRPr lang="ru-RU" b="1" dirty="0" smtClean="0"/>
          </a:p>
          <a:p>
            <a:endParaRPr lang="ru-RU" b="1" dirty="0"/>
          </a:p>
          <a:p>
            <a:endParaRPr lang="ru-RU" b="1" dirty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81605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9601" y="624110"/>
            <a:ext cx="9625012" cy="899890"/>
          </a:xfrm>
        </p:spPr>
        <p:txBody>
          <a:bodyPr/>
          <a:lstStyle/>
          <a:p>
            <a:r>
              <a:rPr lang="ru-RU" b="1" dirty="0" smtClean="0"/>
              <a:t>Завершение экзамена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1384299"/>
            <a:ext cx="11239500" cy="531728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Разместить на сканере материалы для </a:t>
            </a:r>
            <a:r>
              <a:rPr lang="ru-RU" sz="2400" b="1" dirty="0" smtClean="0">
                <a:solidFill>
                  <a:schemeClr val="tx1"/>
                </a:solidFill>
              </a:rPr>
              <a:t>сканирования. Рекомендуется</a:t>
            </a:r>
            <a:r>
              <a:rPr lang="ru-RU" sz="2400" b="1" dirty="0">
                <a:solidFill>
                  <a:schemeClr val="tx1"/>
                </a:solidFill>
              </a:rPr>
              <a:t>: </a:t>
            </a:r>
            <a:endParaRPr lang="ru-RU" sz="2400" b="1" dirty="0" smtClean="0">
              <a:solidFill>
                <a:schemeClr val="tx1"/>
              </a:solidFill>
            </a:endParaRPr>
          </a:p>
          <a:p>
            <a:r>
              <a:rPr lang="ru-RU" sz="2400" b="1" dirty="0" smtClean="0">
                <a:solidFill>
                  <a:schemeClr val="tx1"/>
                </a:solidFill>
              </a:rPr>
              <a:t>сначала сканируем все </a:t>
            </a:r>
            <a:r>
              <a:rPr lang="ru-RU" sz="2400" b="1" dirty="0">
                <a:solidFill>
                  <a:schemeClr val="tx1"/>
                </a:solidFill>
              </a:rPr>
              <a:t>БР, проверить количество отсканированных, сверить с фактическим количеством, </a:t>
            </a:r>
            <a:endParaRPr lang="ru-RU" sz="2400" b="1" dirty="0" smtClean="0">
              <a:solidFill>
                <a:schemeClr val="tx1"/>
              </a:solidFill>
            </a:endParaRPr>
          </a:p>
          <a:p>
            <a:r>
              <a:rPr lang="ru-RU" sz="2400" b="1" dirty="0" smtClean="0">
                <a:solidFill>
                  <a:schemeClr val="tx1"/>
                </a:solidFill>
              </a:rPr>
              <a:t>затем сканируем все </a:t>
            </a:r>
            <a:r>
              <a:rPr lang="ru-RU" sz="2400" b="1" dirty="0">
                <a:solidFill>
                  <a:schemeClr val="tx1"/>
                </a:solidFill>
              </a:rPr>
              <a:t>БО № 1, сверить количество отсканированных форм с фактическим количеством, </a:t>
            </a:r>
            <a:endParaRPr lang="ru-RU" sz="2400" b="1" dirty="0" smtClean="0">
              <a:solidFill>
                <a:schemeClr val="tx1"/>
              </a:solidFill>
            </a:endParaRPr>
          </a:p>
          <a:p>
            <a:r>
              <a:rPr lang="ru-RU" sz="2400" b="1" dirty="0" smtClean="0">
                <a:solidFill>
                  <a:schemeClr val="tx1"/>
                </a:solidFill>
              </a:rPr>
              <a:t>БО </a:t>
            </a:r>
            <a:r>
              <a:rPr lang="ru-RU" sz="2400" b="1" dirty="0">
                <a:solidFill>
                  <a:schemeClr val="tx1"/>
                </a:solidFill>
              </a:rPr>
              <a:t>№ 2 разделить на </a:t>
            </a:r>
            <a:r>
              <a:rPr lang="ru-RU" sz="2400" b="1" dirty="0" smtClean="0">
                <a:solidFill>
                  <a:srgbClr val="FF0000"/>
                </a:solidFill>
              </a:rPr>
              <a:t>НЕСКОЛЬКО</a:t>
            </a:r>
            <a:r>
              <a:rPr lang="ru-RU" sz="2400" b="1" dirty="0" smtClean="0">
                <a:solidFill>
                  <a:schemeClr val="tx1"/>
                </a:solidFill>
              </a:rPr>
              <a:t> частей, отделяя границу по ученику, отсканировать </a:t>
            </a:r>
            <a:r>
              <a:rPr lang="ru-RU" sz="2400" b="1" dirty="0">
                <a:solidFill>
                  <a:schemeClr val="tx1"/>
                </a:solidFill>
              </a:rPr>
              <a:t>каждую часть, сверить количество после  сканирования всех бланков № </a:t>
            </a:r>
            <a:r>
              <a:rPr lang="ru-RU" sz="2400" b="1" dirty="0" smtClean="0">
                <a:solidFill>
                  <a:schemeClr val="tx1"/>
                </a:solidFill>
              </a:rPr>
              <a:t>2,</a:t>
            </a:r>
          </a:p>
          <a:p>
            <a:r>
              <a:rPr lang="ru-RU" sz="2400" b="1" dirty="0">
                <a:solidFill>
                  <a:schemeClr val="tx1"/>
                </a:solidFill>
              </a:rPr>
              <a:t>сканируем аудиторные формы: </a:t>
            </a:r>
            <a:r>
              <a:rPr lang="ru-RU" sz="2400" b="1" dirty="0" smtClean="0">
                <a:solidFill>
                  <a:schemeClr val="tx1"/>
                </a:solidFill>
              </a:rPr>
              <a:t>ППЭ-05-02, ППЭ-12-04 </a:t>
            </a:r>
            <a:r>
              <a:rPr lang="ru-RU" sz="2400" b="1" dirty="0">
                <a:solidFill>
                  <a:schemeClr val="tx1"/>
                </a:solidFill>
              </a:rPr>
              <a:t>МАШ, </a:t>
            </a:r>
            <a:r>
              <a:rPr lang="ru-RU" sz="2400" b="1" dirty="0" smtClean="0">
                <a:solidFill>
                  <a:schemeClr val="tx1"/>
                </a:solidFill>
              </a:rPr>
              <a:t>ППЭ-12-02 (при наличии),</a:t>
            </a:r>
          </a:p>
          <a:p>
            <a:r>
              <a:rPr lang="ru-RU" sz="2400" b="1" dirty="0" smtClean="0">
                <a:solidFill>
                  <a:schemeClr val="tx1"/>
                </a:solidFill>
              </a:rPr>
              <a:t>Ведомость выдачи </a:t>
            </a:r>
            <a:r>
              <a:rPr lang="ru-RU" sz="2400" b="1" dirty="0" err="1" smtClean="0">
                <a:solidFill>
                  <a:schemeClr val="tx1"/>
                </a:solidFill>
              </a:rPr>
              <a:t>допбланков</a:t>
            </a:r>
            <a:r>
              <a:rPr lang="ru-RU" sz="2400" b="1" dirty="0" smtClean="0">
                <a:solidFill>
                  <a:schemeClr val="tx1"/>
                </a:solidFill>
              </a:rPr>
              <a:t> в аудитории НЕ сканируется, ее сканируют в штабе!</a:t>
            </a:r>
          </a:p>
          <a:p>
            <a:endParaRPr lang="ru-RU" sz="2400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88923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9601" y="624110"/>
            <a:ext cx="9625012" cy="899890"/>
          </a:xfrm>
        </p:spPr>
        <p:txBody>
          <a:bodyPr/>
          <a:lstStyle/>
          <a:p>
            <a:r>
              <a:rPr lang="ru-RU" b="1" dirty="0" smtClean="0"/>
              <a:t>Завершение экзамена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1384299"/>
            <a:ext cx="11239500" cy="5317289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После завершения сканирования пригласить члена ГЭК и технического специалиста для подтверждения успешного сканирования и экспорта отсканированных в аудитории материалов.</a:t>
            </a:r>
          </a:p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Подписать протокол печати ЭМ, протокол сканирования.</a:t>
            </a:r>
          </a:p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Приступить к упаковке материалов</a:t>
            </a:r>
            <a:r>
              <a:rPr lang="ru-RU" sz="2800" b="1" dirty="0" smtClean="0"/>
              <a:t>. </a:t>
            </a:r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67296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9601" y="624110"/>
            <a:ext cx="9625012" cy="899890"/>
          </a:xfrm>
        </p:spPr>
        <p:txBody>
          <a:bodyPr/>
          <a:lstStyle/>
          <a:p>
            <a:r>
              <a:rPr lang="ru-RU" b="1" dirty="0" smtClean="0"/>
              <a:t>Завершение экзамена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1384299"/>
            <a:ext cx="11239500" cy="5317289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</a:rPr>
              <a:t>Начать готовить материалы к сдаче на специально отведенном столе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Пересчитать все типы бланков ЕГЭ, сложить в строгой последовательности (все БР, все БО № 1, все БО №2 (лист 1, лист 2, ДБО№2 лист 3 и </a:t>
            </a:r>
            <a:r>
              <a:rPr lang="ru-RU" sz="2000" b="1" dirty="0" err="1" smtClean="0">
                <a:solidFill>
                  <a:schemeClr val="tx1"/>
                </a:solidFill>
              </a:rPr>
              <a:t>тд</a:t>
            </a:r>
            <a:r>
              <a:rPr lang="ru-RU" sz="2000" b="1" dirty="0" smtClean="0">
                <a:solidFill>
                  <a:schemeClr val="tx1"/>
                </a:solidFill>
              </a:rPr>
              <a:t>) по первому ученику, все БО № 2 по второму ученику и т.д.), запечатать в бумажный ВДП № 1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Испорченные комплекты КИМ – в ВДП № 2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Использованные участниками КИМ вместе с контрольными листами – в ВДП № 3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Черновики – в бумажный конверт для черновиков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Все ВДП </a:t>
            </a:r>
            <a:r>
              <a:rPr lang="ru-RU" sz="2800" b="1" dirty="0" smtClean="0">
                <a:solidFill>
                  <a:srgbClr val="FF0000"/>
                </a:solidFill>
              </a:rPr>
              <a:t>запечатать</a:t>
            </a:r>
            <a:r>
              <a:rPr lang="ru-RU" sz="2000" b="1" dirty="0" smtClean="0">
                <a:solidFill>
                  <a:schemeClr val="tx1"/>
                </a:solidFill>
              </a:rPr>
              <a:t>, заполнить форму ППЭ-11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Неиспользованные ДБО № 2 пересчитать, положить в прозрачный файл, 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После завершения сбора и упаковки материалов зачитать протокол 05-02 на камеру, объявить завершение экзамена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Сообщить организатору вне аудитории о том, что готовы сдавать материалы в штаб</a:t>
            </a:r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65416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Объект 4"/>
          <p:cNvPicPr>
            <a:picLocks noGrp="1"/>
          </p:cNvPicPr>
          <p:nvPr>
            <p:ph idx="1"/>
          </p:nvPr>
        </p:nvPicPr>
        <p:blipFill>
          <a:blip r:embed="rId4" cstate="print"/>
          <a:srcRect l="28428" t="10484" r="26207" b="4839"/>
          <a:stretch>
            <a:fillRect/>
          </a:stretch>
        </p:blipFill>
        <p:spPr bwMode="auto">
          <a:xfrm>
            <a:off x="5039170" y="1556793"/>
            <a:ext cx="2113661" cy="2281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3305" y="2168614"/>
            <a:ext cx="2110588" cy="2253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730" y="2276714"/>
            <a:ext cx="2119129" cy="2250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89639" y="1877201"/>
            <a:ext cx="2209391" cy="2374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7" name="Объект 4"/>
          <p:cNvPicPr>
            <a:picLocks/>
          </p:cNvPicPr>
          <p:nvPr/>
        </p:nvPicPr>
        <p:blipFill>
          <a:blip r:embed="rId4" cstate="print"/>
          <a:srcRect l="28428" t="10484" r="26207" b="4839"/>
          <a:stretch>
            <a:fillRect/>
          </a:stretch>
        </p:blipFill>
        <p:spPr bwMode="auto">
          <a:xfrm rot="4096923">
            <a:off x="9507669" y="1789350"/>
            <a:ext cx="1585246" cy="3041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6" name="Объект 35"/>
          <p:cNvGraphicFramePr>
            <a:graphicFrameLocks noChangeAspect="1"/>
          </p:cNvGraphicFramePr>
          <p:nvPr>
            <p:extLst/>
          </p:nvPr>
        </p:nvGraphicFramePr>
        <p:xfrm>
          <a:off x="7860609" y="4546860"/>
          <a:ext cx="3659240" cy="19397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Acrobat Document" r:id="rId8" imgW="8020016" imgH="5667355" progId="AcroExch.Document.11">
                  <p:embed/>
                </p:oleObj>
              </mc:Choice>
              <mc:Fallback>
                <p:oleObj name="Acrobat Document" r:id="rId8" imgW="8020016" imgH="5667355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60609" y="4546860"/>
                        <a:ext cx="3659240" cy="193976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662738" y="384952"/>
            <a:ext cx="97382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cap="all" dirty="0" smtClean="0">
                <a:solidFill>
                  <a:srgbClr val="C00000"/>
                </a:solidFill>
                <a:latin typeface="Cambria" panose="02040503050406030204" pitchFamily="18" charset="0"/>
              </a:rPr>
              <a:t>Сбор материалов: Бланки ответов</a:t>
            </a:r>
            <a:endParaRPr lang="ru-RU" sz="2200" b="1" cap="all" dirty="0">
              <a:solidFill>
                <a:srgbClr val="C00000"/>
              </a:solidFill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0" y="6573839"/>
            <a:ext cx="1219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Cambria" pitchFamily="18" charset="0"/>
              </a:rPr>
              <a:t>www.ege.spb.ru</a:t>
            </a:r>
            <a:r>
              <a:rPr lang="en-US" sz="1200" dirty="0">
                <a:solidFill>
                  <a:schemeClr val="bg1"/>
                </a:solidFill>
                <a:latin typeface="Cambria" pitchFamily="18" charset="0"/>
              </a:rPr>
              <a:t>			      (812) 576-34-40			</a:t>
            </a:r>
            <a:endParaRPr lang="ru-RU" sz="12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0" y="1016998"/>
            <a:ext cx="12192000" cy="684755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2540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cap="all" dirty="0" smtClean="0">
                <a:solidFill>
                  <a:srgbClr val="700000"/>
                </a:solidFill>
                <a:effectLst/>
                <a:latin typeface="Cambria" panose="02040503050406030204" pitchFamily="18" charset="0"/>
              </a:rPr>
              <a:t>После окончания экзамена</a:t>
            </a:r>
            <a:br>
              <a:rPr lang="ru-RU" sz="1600" b="1" cap="all" dirty="0" smtClean="0">
                <a:solidFill>
                  <a:srgbClr val="700000"/>
                </a:solidFill>
                <a:effectLst/>
                <a:latin typeface="Cambria" panose="02040503050406030204" pitchFamily="18" charset="0"/>
              </a:rPr>
            </a:br>
            <a:r>
              <a:rPr lang="ru-RU" sz="1600" b="1" cap="all" dirty="0" smtClean="0">
                <a:solidFill>
                  <a:srgbClr val="700000"/>
                </a:solidFill>
                <a:effectLst/>
                <a:latin typeface="Cambria" panose="02040503050406030204" pitchFamily="18" charset="0"/>
              </a:rPr>
              <a:t>Действия ответственного организатора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090246" y="4402568"/>
            <a:ext cx="6707813" cy="2050768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5875">
            <a:solidFill>
              <a:srgbClr val="166824"/>
            </a:solidFill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2000" b="1" dirty="0" smtClean="0">
                <a:solidFill>
                  <a:srgbClr val="166824"/>
                </a:solidFill>
                <a:effectLst/>
                <a:latin typeface="Cambria" panose="02040503050406030204" pitchFamily="18" charset="0"/>
              </a:rPr>
              <a:t>БЛАНКИ ЕГЭ</a:t>
            </a:r>
            <a:br>
              <a:rPr lang="ru-RU" sz="2000" b="1" dirty="0" smtClean="0">
                <a:solidFill>
                  <a:srgbClr val="166824"/>
                </a:solidFill>
                <a:effectLst/>
                <a:latin typeface="Cambria" panose="02040503050406030204" pitchFamily="18" charset="0"/>
              </a:rPr>
            </a:br>
            <a:r>
              <a:rPr lang="ru-RU" sz="2000" b="1" dirty="0" smtClean="0">
                <a:solidFill>
                  <a:srgbClr val="166824"/>
                </a:solidFill>
                <a:effectLst/>
                <a:latin typeface="Cambria" panose="02040503050406030204" pitchFamily="18" charset="0"/>
              </a:rPr>
              <a:t>СКЛАДЫВАЮТСЯ </a:t>
            </a:r>
            <a:r>
              <a:rPr lang="ru-RU" sz="2000" b="1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КОМПЛЕКТАМИ:</a:t>
            </a:r>
          </a:p>
          <a:p>
            <a:r>
              <a:rPr lang="ru-RU" sz="2000" b="1" i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БР</a:t>
            </a:r>
            <a:r>
              <a:rPr lang="ru-RU" sz="2000" b="1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000" b="1" i="1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Б№</a:t>
            </a:r>
            <a:r>
              <a:rPr lang="ru-RU" sz="2000" b="1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1, </a:t>
            </a:r>
            <a:endParaRPr lang="ru-RU" sz="2000" b="1" i="1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000" b="1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№2 лист 1, Б№2 лист 2, ДБО №</a:t>
            </a:r>
            <a:r>
              <a:rPr lang="ru-RU" sz="2000" b="1" i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2 лист 3, лист 4… </a:t>
            </a:r>
          </a:p>
          <a:p>
            <a:r>
              <a:rPr lang="ru-RU" sz="2000" b="1" dirty="0" smtClean="0">
                <a:solidFill>
                  <a:srgbClr val="166824"/>
                </a:solidFill>
                <a:effectLst/>
                <a:latin typeface="Cambria" panose="02040503050406030204" pitchFamily="18" charset="0"/>
              </a:rPr>
              <a:t>И УПАКОВЫВАЮТСЯ В </a:t>
            </a:r>
            <a:r>
              <a:rPr lang="ru-RU" sz="2000" b="1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ОДИН </a:t>
            </a:r>
            <a:r>
              <a:rPr lang="ru-RU" sz="2000" b="1" dirty="0" smtClean="0">
                <a:solidFill>
                  <a:srgbClr val="166824"/>
                </a:solidFill>
                <a:effectLst/>
                <a:latin typeface="Cambria" panose="02040503050406030204" pitchFamily="18" charset="0"/>
              </a:rPr>
              <a:t>ВДП</a:t>
            </a:r>
            <a:endParaRPr lang="ru-RU" sz="2000" b="1" dirty="0">
              <a:solidFill>
                <a:srgbClr val="166824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23" name="Выноска 1 22"/>
          <p:cNvSpPr/>
          <p:nvPr/>
        </p:nvSpPr>
        <p:spPr>
          <a:xfrm>
            <a:off x="7674006" y="1016998"/>
            <a:ext cx="4032447" cy="1205311"/>
          </a:xfrm>
          <a:prstGeom prst="borderCallout1">
            <a:avLst>
              <a:gd name="adj1" fmla="val 88973"/>
              <a:gd name="adj2" fmla="val -1889"/>
              <a:gd name="adj3" fmla="val 85732"/>
              <a:gd name="adj4" fmla="val -25666"/>
            </a:avLst>
          </a:prstGeom>
          <a:solidFill>
            <a:schemeClr val="bg1"/>
          </a:solidFill>
          <a:ln w="19050">
            <a:solidFill>
              <a:srgbClr val="C00000"/>
            </a:solidFill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ДБО №2 – ЗА ОСНОВНЫМ БЛАНКОМ ОТВЕТОВ №2 лист 2 КОНКРЕТНОГО УЧАСТНИКА</a:t>
            </a:r>
            <a:endParaRPr lang="ru-RU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44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549940">
            <a:off x="9368530" y="1882655"/>
            <a:ext cx="1582941" cy="3004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2599" y="1620735"/>
            <a:ext cx="2179909" cy="2331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277324">
            <a:off x="9026387" y="2031588"/>
            <a:ext cx="1589347" cy="3000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3232888">
            <a:off x="8524787" y="2048799"/>
            <a:ext cx="1657043" cy="316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2" name="Picture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405373">
            <a:off x="8049634" y="2529294"/>
            <a:ext cx="2179909" cy="2331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3" name="Штриховая стрелка вправо 32"/>
          <p:cNvSpPr/>
          <p:nvPr/>
        </p:nvSpPr>
        <p:spPr>
          <a:xfrm rot="5400000">
            <a:off x="9291627" y="3389118"/>
            <a:ext cx="1289599" cy="1728192"/>
          </a:xfrm>
          <a:prstGeom prst="stripedRightArrow">
            <a:avLst>
              <a:gd name="adj1" fmla="val 64471"/>
              <a:gd name="adj2" fmla="val 50000"/>
            </a:avLst>
          </a:prstGeom>
          <a:gradFill>
            <a:gsLst>
              <a:gs pos="0">
                <a:srgbClr val="166824">
                  <a:alpha val="0"/>
                </a:srgbClr>
              </a:gs>
              <a:gs pos="100000">
                <a:srgbClr val="166824"/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Штриховая стрелка вправо 2"/>
          <p:cNvSpPr/>
          <p:nvPr/>
        </p:nvSpPr>
        <p:spPr>
          <a:xfrm>
            <a:off x="6776802" y="2951477"/>
            <a:ext cx="1719465" cy="1296144"/>
          </a:xfrm>
          <a:prstGeom prst="stripedRightArrow">
            <a:avLst>
              <a:gd name="adj1" fmla="val 64471"/>
              <a:gd name="adj2" fmla="val 50000"/>
            </a:avLst>
          </a:prstGeom>
          <a:gradFill>
            <a:gsLst>
              <a:gs pos="0">
                <a:srgbClr val="496DA7">
                  <a:alpha val="0"/>
                </a:srgbClr>
              </a:gs>
              <a:gs pos="100000">
                <a:srgbClr val="496DA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736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Объект 18"/>
          <p:cNvGraphicFramePr>
            <a:graphicFrameLocks noChangeAspect="1"/>
          </p:cNvGraphicFramePr>
          <p:nvPr>
            <p:extLst/>
          </p:nvPr>
        </p:nvGraphicFramePr>
        <p:xfrm>
          <a:off x="623392" y="1813125"/>
          <a:ext cx="10959008" cy="4602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" name="Acrobat Document" r:id="rId4" imgW="8020016" imgH="5667355" progId="AcroExch.Document.11">
                  <p:embed/>
                </p:oleObj>
              </mc:Choice>
              <mc:Fallback>
                <p:oleObj name="Acrobat Document" r:id="rId4" imgW="8020016" imgH="5667355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392" y="1813125"/>
                        <a:ext cx="10959008" cy="460232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069589" y="600594"/>
            <a:ext cx="98877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cap="all" dirty="0" smtClean="0">
                <a:solidFill>
                  <a:srgbClr val="C00000"/>
                </a:solidFill>
                <a:latin typeface="Cambria" panose="02040503050406030204" pitchFamily="18" charset="0"/>
              </a:rPr>
              <a:t>Сбор материалов: Бланки ответов</a:t>
            </a:r>
            <a:endParaRPr lang="ru-RU" sz="2200" b="1" cap="all" dirty="0">
              <a:solidFill>
                <a:srgbClr val="C00000"/>
              </a:solidFill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0" y="6573839"/>
            <a:ext cx="1219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Cambria" pitchFamily="18" charset="0"/>
              </a:rPr>
              <a:t>www.ege.spb.ru</a:t>
            </a:r>
            <a:r>
              <a:rPr lang="en-US" sz="1200" dirty="0">
                <a:solidFill>
                  <a:schemeClr val="bg1"/>
                </a:solidFill>
                <a:latin typeface="Cambria" pitchFamily="18" charset="0"/>
              </a:rPr>
              <a:t>			      (812) 576-34-40			</a:t>
            </a:r>
            <a:endParaRPr lang="ru-RU" sz="12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0" y="1160069"/>
            <a:ext cx="12192000" cy="684755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2540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cap="all" dirty="0" smtClean="0">
                <a:solidFill>
                  <a:srgbClr val="700000"/>
                </a:solidFill>
                <a:effectLst/>
                <a:latin typeface="Cambria" panose="02040503050406030204" pitchFamily="18" charset="0"/>
              </a:rPr>
              <a:t>После окончания экзамена</a:t>
            </a:r>
            <a:br>
              <a:rPr lang="ru-RU" sz="1600" b="1" cap="all" dirty="0" smtClean="0">
                <a:solidFill>
                  <a:srgbClr val="700000"/>
                </a:solidFill>
                <a:effectLst/>
                <a:latin typeface="Cambria" panose="02040503050406030204" pitchFamily="18" charset="0"/>
              </a:rPr>
            </a:br>
            <a:r>
              <a:rPr lang="ru-RU" sz="1600" b="1" cap="all" dirty="0" smtClean="0">
                <a:solidFill>
                  <a:srgbClr val="700000"/>
                </a:solidFill>
                <a:effectLst/>
                <a:latin typeface="Cambria" panose="02040503050406030204" pitchFamily="18" charset="0"/>
              </a:rPr>
              <a:t>Действия ответственного организатора</a:t>
            </a:r>
          </a:p>
        </p:txBody>
      </p:sp>
      <p:sp>
        <p:nvSpPr>
          <p:cNvPr id="44" name="Овал 43"/>
          <p:cNvSpPr/>
          <p:nvPr/>
        </p:nvSpPr>
        <p:spPr>
          <a:xfrm>
            <a:off x="4751851" y="3669868"/>
            <a:ext cx="1344149" cy="1809747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 rot="5400000">
            <a:off x="9869179" y="3095123"/>
            <a:ext cx="305275" cy="1488165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Выноска 1 11"/>
          <p:cNvSpPr/>
          <p:nvPr/>
        </p:nvSpPr>
        <p:spPr>
          <a:xfrm>
            <a:off x="216000" y="5274910"/>
            <a:ext cx="2976331" cy="1333112"/>
          </a:xfrm>
          <a:prstGeom prst="borderCallout1">
            <a:avLst>
              <a:gd name="adj1" fmla="val 77541"/>
              <a:gd name="adj2" fmla="val 101657"/>
              <a:gd name="adj3" fmla="val 12074"/>
              <a:gd name="adj4" fmla="val 168305"/>
            </a:avLst>
          </a:prstGeom>
          <a:solidFill>
            <a:schemeClr val="bg1"/>
          </a:solidFill>
          <a:ln w="19050">
            <a:solidFill>
              <a:srgbClr val="C00000"/>
            </a:solidFill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УКАЗАТЬ КОЛИЧЕСТВО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БЛАНКОВ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ПО ТИПАМ </a:t>
            </a:r>
            <a:endParaRPr lang="ru-RU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Выноска 1 12"/>
          <p:cNvSpPr/>
          <p:nvPr/>
        </p:nvSpPr>
        <p:spPr>
          <a:xfrm>
            <a:off x="9013461" y="2319942"/>
            <a:ext cx="2976331" cy="858286"/>
          </a:xfrm>
          <a:prstGeom prst="borderCallout1">
            <a:avLst>
              <a:gd name="adj1" fmla="val 102991"/>
              <a:gd name="adj2" fmla="val 37457"/>
              <a:gd name="adj3" fmla="val 172465"/>
              <a:gd name="adj4" fmla="val 30763"/>
            </a:avLst>
          </a:prstGeom>
          <a:solidFill>
            <a:schemeClr val="bg1"/>
          </a:solidFill>
          <a:ln w="19050">
            <a:solidFill>
              <a:srgbClr val="C00000"/>
            </a:solidFill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ОБЩЕЕ КОЛИЧЕСТВО БЛАНКОВ</a:t>
            </a:r>
            <a:endParaRPr lang="ru-RU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40740" y="1813126"/>
            <a:ext cx="4800533" cy="1534439"/>
          </a:xfrm>
          <a:prstGeom prst="rect">
            <a:avLst/>
          </a:prstGeom>
          <a:solidFill>
            <a:schemeClr val="bg1"/>
          </a:solidFill>
          <a:ln w="12700">
            <a:solidFill>
              <a:srgbClr val="C00000"/>
            </a:solidFill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УПАКОВЫВАТЬ БЛАНКИ ОТВЕТОВ В ИНЫЕ КОНВЕРТЫ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КАТЕГОРИЧЕСКИ ЗАПРЕЩЕНО!</a:t>
            </a:r>
            <a:endParaRPr lang="ru-RU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B8FB4B-5FD3-40BB-8874-80F076A16E17}" type="slidenum">
              <a:rPr lang="ru-RU" smtClean="0"/>
              <a:pPr>
                <a:defRPr/>
              </a:pPr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99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Объект 18"/>
          <p:cNvGraphicFramePr>
            <a:graphicFrameLocks noChangeAspect="1"/>
          </p:cNvGraphicFramePr>
          <p:nvPr>
            <p:extLst/>
          </p:nvPr>
        </p:nvGraphicFramePr>
        <p:xfrm>
          <a:off x="527381" y="1813632"/>
          <a:ext cx="10959008" cy="4602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1" name="Acrobat Document" r:id="rId4" imgW="8020016" imgH="5667355" progId="AcroExch.Document.11">
                  <p:embed/>
                </p:oleObj>
              </mc:Choice>
              <mc:Fallback>
                <p:oleObj name="Acrobat Document" r:id="rId4" imgW="8020016" imgH="5667355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381" y="1813632"/>
                        <a:ext cx="10959008" cy="460232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805536" y="306685"/>
            <a:ext cx="76808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cap="all" dirty="0" smtClean="0">
                <a:solidFill>
                  <a:srgbClr val="C00000"/>
                </a:solidFill>
                <a:latin typeface="Cambria" panose="02040503050406030204" pitchFamily="18" charset="0"/>
              </a:rPr>
              <a:t>Сбор материалов: испорченные, бракованные эм</a:t>
            </a:r>
            <a:endParaRPr lang="ru-RU" sz="2200" b="1" cap="all" dirty="0">
              <a:solidFill>
                <a:srgbClr val="C00000"/>
              </a:solidFill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0" y="6573839"/>
            <a:ext cx="1219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Cambria" pitchFamily="18" charset="0"/>
              </a:rPr>
              <a:t>www.ege.spb.ru</a:t>
            </a:r>
            <a:r>
              <a:rPr lang="en-US" sz="1200" dirty="0">
                <a:solidFill>
                  <a:schemeClr val="bg1"/>
                </a:solidFill>
                <a:latin typeface="Cambria" pitchFamily="18" charset="0"/>
              </a:rPr>
              <a:t>			      (812) 576-34-40			</a:t>
            </a:r>
            <a:endParaRPr lang="ru-RU" sz="12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0" y="1124745"/>
            <a:ext cx="12192000" cy="720079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25400">
            <a:noFill/>
            <a:prstDash val="solid"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ru-RU" sz="1600" b="1" cap="all" dirty="0" smtClean="0">
                <a:solidFill>
                  <a:srgbClr val="700000"/>
                </a:solidFill>
                <a:effectLst/>
                <a:latin typeface="Cambria" panose="02040503050406030204" pitchFamily="18" charset="0"/>
              </a:rPr>
              <a:t>После окончания экзамена</a:t>
            </a:r>
            <a:br>
              <a:rPr lang="ru-RU" sz="1600" b="1" cap="all" dirty="0" smtClean="0">
                <a:solidFill>
                  <a:srgbClr val="700000"/>
                </a:solidFill>
                <a:effectLst/>
                <a:latin typeface="Cambria" panose="02040503050406030204" pitchFamily="18" charset="0"/>
              </a:rPr>
            </a:br>
            <a:r>
              <a:rPr lang="ru-RU" sz="1600" b="1" cap="all" dirty="0" smtClean="0">
                <a:solidFill>
                  <a:srgbClr val="700000"/>
                </a:solidFill>
                <a:effectLst/>
                <a:latin typeface="Cambria" panose="02040503050406030204" pitchFamily="18" charset="0"/>
              </a:rPr>
              <a:t>Действия ответственного организатора</a:t>
            </a:r>
          </a:p>
        </p:txBody>
      </p:sp>
      <p:sp>
        <p:nvSpPr>
          <p:cNvPr id="10" name="Овал 9"/>
          <p:cNvSpPr/>
          <p:nvPr/>
        </p:nvSpPr>
        <p:spPr>
          <a:xfrm rot="5400000">
            <a:off x="7824191" y="2684920"/>
            <a:ext cx="576065" cy="4800533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Выноска 1 12"/>
          <p:cNvSpPr/>
          <p:nvPr/>
        </p:nvSpPr>
        <p:spPr>
          <a:xfrm>
            <a:off x="7344139" y="3212976"/>
            <a:ext cx="3744415" cy="970587"/>
          </a:xfrm>
          <a:prstGeom prst="borderCallout1">
            <a:avLst>
              <a:gd name="adj1" fmla="val 102991"/>
              <a:gd name="adj2" fmla="val 37457"/>
              <a:gd name="adj3" fmla="val 172465"/>
              <a:gd name="adj4" fmla="val 30763"/>
            </a:avLst>
          </a:prstGeom>
          <a:solidFill>
            <a:schemeClr val="bg1"/>
          </a:solidFill>
          <a:ln w="19050">
            <a:solidFill>
              <a:srgbClr val="C00000"/>
            </a:solidFill>
          </a:ln>
          <a:effectLst>
            <a:outerShdw blurRad="127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ОБЩЕЕ КОЛИЧЕСТВО ИСПОРЧЕННЫХ (БРАКОВАННЫХ) ЭМ</a:t>
            </a:r>
            <a:endParaRPr lang="ru-RU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B8FB4B-5FD3-40BB-8874-80F076A16E17}" type="slidenum">
              <a:rPr lang="ru-RU" smtClean="0"/>
              <a:pPr>
                <a:defRPr/>
              </a:pPr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64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Упаковка материалов в аудитории:</a:t>
            </a:r>
            <a:endParaRPr lang="ru-RU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0897823"/>
              </p:ext>
            </p:extLst>
          </p:nvPr>
        </p:nvGraphicFramePr>
        <p:xfrm>
          <a:off x="1007435" y="2420888"/>
          <a:ext cx="8108951" cy="33380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4" name="Документ" r:id="rId4" imgW="6082484" imgH="2695652" progId="Word.Document.12">
                  <p:embed/>
                </p:oleObj>
              </mc:Choice>
              <mc:Fallback>
                <p:oleObj name="Документ" r:id="rId4" imgW="6082484" imgH="269565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07435" y="2420888"/>
                        <a:ext cx="8108951" cy="33380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8737248"/>
              </p:ext>
            </p:extLst>
          </p:nvPr>
        </p:nvGraphicFramePr>
        <p:xfrm>
          <a:off x="6096001" y="1412778"/>
          <a:ext cx="8108951" cy="1251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5" name="Документ" r:id="rId7" imgW="6082484" imgH="1044944" progId="Word.Document.12">
                  <p:embed/>
                </p:oleObj>
              </mc:Choice>
              <mc:Fallback>
                <p:oleObj name="Документ" r:id="rId7" imgW="6082484" imgH="104494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96001" y="1412778"/>
                        <a:ext cx="8108951" cy="12512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3625953"/>
              </p:ext>
            </p:extLst>
          </p:nvPr>
        </p:nvGraphicFramePr>
        <p:xfrm>
          <a:off x="6096001" y="3140969"/>
          <a:ext cx="8108951" cy="1272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6" name="Документ" r:id="rId10" imgW="6082484" imgH="1044944" progId="Word.Document.12">
                  <p:embed/>
                </p:oleObj>
              </mc:Choice>
              <mc:Fallback>
                <p:oleObj name="Документ" r:id="rId10" imgW="6082484" imgH="104494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096001" y="3140969"/>
                        <a:ext cx="8108951" cy="12727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1831166"/>
              </p:ext>
            </p:extLst>
          </p:nvPr>
        </p:nvGraphicFramePr>
        <p:xfrm>
          <a:off x="6096001" y="4869161"/>
          <a:ext cx="8108951" cy="1320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7" name="Документ" r:id="rId13" imgW="6082484" imgH="1044944" progId="Word.Document.12">
                  <p:embed/>
                </p:oleObj>
              </mc:Choice>
              <mc:Fallback>
                <p:oleObj name="Документ" r:id="rId13" imgW="6082484" imgH="104494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096001" y="4869161"/>
                        <a:ext cx="8108951" cy="13206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10864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7391" y="624110"/>
            <a:ext cx="9527222" cy="1280890"/>
          </a:xfrm>
        </p:spPr>
        <p:txBody>
          <a:bodyPr/>
          <a:lstStyle/>
          <a:p>
            <a:r>
              <a:rPr lang="ru-RU" b="1" dirty="0" smtClean="0"/>
              <a:t>Организация работы с 08.55 до 09.30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4785" y="1380226"/>
            <a:ext cx="10889555" cy="52834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ВТОРОЙ ОРГАНИЗАТОР </a:t>
            </a:r>
            <a:r>
              <a:rPr lang="ru-RU" sz="2800" b="1" dirty="0" smtClean="0"/>
              <a:t>не позднее 08.55 проходит на 1 этаж  встречать участников с табличкой и списком;</a:t>
            </a:r>
          </a:p>
          <a:p>
            <a:pPr marL="0" indent="0">
              <a:buNone/>
            </a:pPr>
            <a:endParaRPr lang="ru-RU" sz="2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ОРГАНИЗАТОР ВНЕ АУДИТОРИИ </a:t>
            </a:r>
            <a:r>
              <a:rPr lang="ru-RU" sz="2800" b="1" dirty="0" smtClean="0"/>
              <a:t>выполняет обязанности, которые ему поручены руководителем ППЭ;</a:t>
            </a:r>
          </a:p>
          <a:p>
            <a:pPr marL="0" indent="0">
              <a:buNone/>
            </a:pPr>
            <a:endParaRPr lang="ru-RU" sz="2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ОТВЕТСТВЕННЫЙ ОРГАНИЗАТОР </a:t>
            </a:r>
            <a:r>
              <a:rPr lang="ru-RU" sz="2800" b="1" dirty="0" smtClean="0"/>
              <a:t>в </a:t>
            </a:r>
            <a:r>
              <a:rPr lang="ru-RU" sz="2800" b="1" dirty="0"/>
              <a:t>09.15 проходит в штаб для </a:t>
            </a:r>
            <a:r>
              <a:rPr lang="ru-RU" sz="2800" b="1" dirty="0" smtClean="0"/>
              <a:t>получения дополнительных </a:t>
            </a:r>
            <a:r>
              <a:rPr lang="ru-RU" sz="2800" b="1" dirty="0"/>
              <a:t>бланков </a:t>
            </a:r>
            <a:r>
              <a:rPr lang="ru-RU" sz="2800" b="1" dirty="0" smtClean="0"/>
              <a:t>ответов, калибровочных листов, расписывается </a:t>
            </a:r>
            <a:r>
              <a:rPr lang="ru-RU" sz="2800" b="1" dirty="0"/>
              <a:t>в формах ППЭ </a:t>
            </a:r>
          </a:p>
          <a:p>
            <a:pPr marL="0" indent="0">
              <a:buNone/>
            </a:pPr>
            <a:endParaRPr lang="ru-RU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35751909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385" y="255586"/>
            <a:ext cx="8819611" cy="6950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58609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2547" y="624110"/>
            <a:ext cx="9772065" cy="128089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Обратить внимание !!!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3926" y="1443789"/>
            <a:ext cx="10770686" cy="5185611"/>
          </a:xfrm>
        </p:spPr>
        <p:txBody>
          <a:bodyPr/>
          <a:lstStyle/>
          <a:p>
            <a:r>
              <a:rPr lang="ru-RU" sz="2400" b="1" dirty="0" smtClean="0"/>
              <a:t>Не передвигать технику и столы в аудитории!</a:t>
            </a:r>
          </a:p>
          <a:p>
            <a:r>
              <a:rPr lang="ru-RU" sz="2400" b="1" dirty="0" smtClean="0"/>
              <a:t>Если один организатор принимает материалы, второй наблюдает за порядком в аудитории! </a:t>
            </a:r>
          </a:p>
          <a:p>
            <a:r>
              <a:rPr lang="ru-RU" sz="2400" b="1" dirty="0" smtClean="0"/>
              <a:t>Четко формулировать вопрос, по которому приглашают члена ГЭК или руководителя ППЭ</a:t>
            </a:r>
          </a:p>
          <a:p>
            <a:r>
              <a:rPr lang="ru-RU" sz="2400" b="1" dirty="0" smtClean="0"/>
              <a:t>Соблюдать тишину и спокойствие</a:t>
            </a:r>
          </a:p>
          <a:p>
            <a:endParaRPr lang="ru-RU" sz="2400" b="1" dirty="0"/>
          </a:p>
          <a:p>
            <a:endParaRPr lang="ru-RU" sz="2400" b="1" dirty="0" smtClean="0"/>
          </a:p>
          <a:p>
            <a:r>
              <a:rPr lang="ru-RU" sz="2400" b="1" dirty="0" smtClean="0">
                <a:solidFill>
                  <a:srgbClr val="FF0000"/>
                </a:solidFill>
              </a:rPr>
              <a:t>04.07 </a:t>
            </a:r>
            <a:r>
              <a:rPr lang="ru-RU" sz="2400" b="1" dirty="0" smtClean="0">
                <a:solidFill>
                  <a:srgbClr val="FF0000"/>
                </a:solidFill>
              </a:rPr>
              <a:t>явиться в пункт не позднее 07.50.</a:t>
            </a:r>
            <a:endParaRPr lang="ru-RU" sz="2400" b="1" dirty="0">
              <a:solidFill>
                <a:srgbClr val="FF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3094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0777" y="624110"/>
            <a:ext cx="9813835" cy="1280890"/>
          </a:xfrm>
        </p:spPr>
        <p:txBody>
          <a:bodyPr/>
          <a:lstStyle/>
          <a:p>
            <a:pPr algn="ctr"/>
            <a:r>
              <a:rPr lang="ru-RU" b="1" dirty="0" smtClean="0"/>
              <a:t>Организация входа участников </a:t>
            </a:r>
            <a:r>
              <a:rPr lang="ru-RU" b="1" dirty="0"/>
              <a:t>в ППЭ</a:t>
            </a:r>
            <a:br>
              <a:rPr lang="ru-RU" b="1" dirty="0"/>
            </a:br>
            <a:r>
              <a:rPr lang="ru-RU" b="1" dirty="0"/>
              <a:t>не ранее 09.00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9728" y="1923691"/>
            <a:ext cx="11326483" cy="46841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Организатор на входе в задние школы:</a:t>
            </a:r>
          </a:p>
          <a:p>
            <a:pPr marL="0" indent="0">
              <a:buNone/>
            </a:pPr>
            <a:r>
              <a:rPr lang="ru-RU" sz="2800" b="1" dirty="0"/>
              <a:t>п</a:t>
            </a:r>
            <a:r>
              <a:rPr lang="ru-RU" sz="2800" b="1" dirty="0" smtClean="0"/>
              <a:t>риглашает школы  на вход в соответствии с графиком входа, следит, чтобы в фойе не скапливалось большое количество участников одновременно, предлагает оставить вещи в гардеробе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Организатор на входе в фойе:</a:t>
            </a:r>
          </a:p>
          <a:p>
            <a:pPr marL="0" indent="0">
              <a:buNone/>
            </a:pPr>
            <a:r>
              <a:rPr lang="ru-RU" sz="2800" b="1" dirty="0"/>
              <a:t>п</a:t>
            </a:r>
            <a:r>
              <a:rPr lang="ru-RU" sz="2800" b="1" dirty="0" smtClean="0"/>
              <a:t>роверяет наличие паспорта, направляет участников к столу регистрации, при отсутствии паспорта направляет участника вместе с сопровождающим к столу идентификации личности</a:t>
            </a:r>
          </a:p>
          <a:p>
            <a:pPr marL="0" indent="0">
              <a:buNone/>
            </a:pPr>
            <a:r>
              <a:rPr lang="ru-RU" sz="2000" b="1" dirty="0" smtClean="0"/>
              <a:t>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115717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9403" y="244547"/>
            <a:ext cx="9813835" cy="1280890"/>
          </a:xfrm>
        </p:spPr>
        <p:txBody>
          <a:bodyPr/>
          <a:lstStyle/>
          <a:p>
            <a:pPr algn="ctr"/>
            <a:r>
              <a:rPr lang="ru-RU" b="1" dirty="0" smtClean="0"/>
              <a:t>Организация входа участников </a:t>
            </a:r>
            <a:r>
              <a:rPr lang="ru-RU" b="1" dirty="0"/>
              <a:t>в ППЭ</a:t>
            </a:r>
            <a:br>
              <a:rPr lang="ru-RU" b="1" dirty="0"/>
            </a:br>
            <a:r>
              <a:rPr lang="ru-RU" b="1" dirty="0"/>
              <a:t>не ранее 09.00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6980" y="1466491"/>
            <a:ext cx="11326483" cy="52362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FF0000"/>
                </a:solidFill>
              </a:rPr>
              <a:t>Организатор на идентификации: </a:t>
            </a:r>
            <a:r>
              <a:rPr lang="ru-RU" sz="2400" b="1" dirty="0"/>
              <a:t>предлагает сопровождающему заполнить акт об идентификации в 2-х экземплярах, проверяет правильность заполнения, 1-й экземпляр передается в штаб, </a:t>
            </a:r>
            <a:r>
              <a:rPr lang="ru-RU" sz="2400" b="1" dirty="0" smtClean="0"/>
              <a:t>2-й </a:t>
            </a:r>
            <a:r>
              <a:rPr lang="ru-RU" sz="2400" b="1" dirty="0"/>
              <a:t>вручается участнику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Организаторы на регистрации: </a:t>
            </a:r>
            <a:r>
              <a:rPr lang="ru-RU" sz="2400" b="1" dirty="0" smtClean="0"/>
              <a:t>сверяют ФИО участника, отмечают наличие участника в списке, называют номер аудитории, в которую распределен участник. Работают внимательно и качественно! Отметки о явке должны быть хорошо распознаваемы: </a:t>
            </a:r>
            <a:r>
              <a:rPr lang="ru-RU" sz="2400" b="1" dirty="0" smtClean="0">
                <a:solidFill>
                  <a:srgbClr val="FF0000"/>
                </a:solidFill>
              </a:rPr>
              <a:t>+ (</a:t>
            </a:r>
            <a:r>
              <a:rPr lang="en-US" sz="2400" b="1" dirty="0" smtClean="0">
                <a:solidFill>
                  <a:srgbClr val="FF0000"/>
                </a:solidFill>
              </a:rPr>
              <a:t>V)</a:t>
            </a:r>
            <a:r>
              <a:rPr lang="ru-RU" sz="2400" b="1" dirty="0" smtClean="0">
                <a:solidFill>
                  <a:srgbClr val="FF0000"/>
                </a:solidFill>
              </a:rPr>
              <a:t> /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</a:rPr>
              <a:t>– / отказ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FF0000"/>
                </a:solidFill>
              </a:rPr>
              <a:t>Организаторы на входе в </a:t>
            </a:r>
            <a:r>
              <a:rPr lang="ru-RU" sz="2400" b="1" dirty="0" smtClean="0">
                <a:solidFill>
                  <a:srgbClr val="FF0000"/>
                </a:solidFill>
              </a:rPr>
              <a:t>ППЭ (перед рамкой): </a:t>
            </a:r>
            <a:r>
              <a:rPr lang="ru-RU" sz="2400" b="1" dirty="0">
                <a:solidFill>
                  <a:schemeClr val="tx1"/>
                </a:solidFill>
              </a:rPr>
              <a:t>об</a:t>
            </a:r>
            <a:r>
              <a:rPr lang="ru-RU" sz="2400" b="1" dirty="0"/>
              <a:t>еспечивают дистанцию перед проходом через рамку, до рамки внимательно наблюдают, какие вещи участник держит в руках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Организатор, который встречает участников: </a:t>
            </a:r>
            <a:r>
              <a:rPr lang="ru-RU" sz="2400" b="1" dirty="0" smtClean="0"/>
              <a:t>сверяет ФИО детей со списком 05-01, также отмечает явившихся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288495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6873" y="132404"/>
            <a:ext cx="9710102" cy="135996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Организация входа участников в аудиторию </a:t>
            </a:r>
            <a:r>
              <a:rPr lang="ru-RU" sz="3100" b="1" dirty="0" smtClean="0">
                <a:solidFill>
                  <a:srgbClr val="FF0000"/>
                </a:solidFill>
              </a:rPr>
              <a:t>производится только тогда, </a:t>
            </a:r>
            <a:br>
              <a:rPr lang="ru-RU" sz="3100" b="1" dirty="0" smtClean="0">
                <a:solidFill>
                  <a:srgbClr val="FF0000"/>
                </a:solidFill>
              </a:rPr>
            </a:br>
            <a:r>
              <a:rPr lang="ru-RU" sz="3100" b="1" dirty="0" smtClean="0">
                <a:solidFill>
                  <a:srgbClr val="FF0000"/>
                </a:solidFill>
              </a:rPr>
              <a:t>когда оба организатора находятся в аудитории</a:t>
            </a:r>
            <a:endParaRPr lang="ru-RU" sz="31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9775" y="1820174"/>
            <a:ext cx="10224452" cy="4873923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Сверить данные документа, удостоверяющего личность участника, с данными в форме ППЭ-05-02. Взять акт об идентификации участника без паспорта и положить его на стол организатора.</a:t>
            </a:r>
          </a:p>
          <a:p>
            <a:endParaRPr lang="ru-RU" sz="2800" b="1" dirty="0" smtClean="0"/>
          </a:p>
          <a:p>
            <a:r>
              <a:rPr lang="ru-RU" sz="2800" b="1" dirty="0" smtClean="0"/>
              <a:t>В случае расхождения персональных данных заполнить форму ППЭ-12-02</a:t>
            </a:r>
          </a:p>
          <a:p>
            <a:endParaRPr lang="ru-RU" sz="2400" b="1" dirty="0" smtClean="0"/>
          </a:p>
          <a:p>
            <a:pPr marL="0" indent="0">
              <a:buNone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379687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72"/>
          <a:stretch/>
        </p:blipFill>
        <p:spPr bwMode="auto">
          <a:xfrm>
            <a:off x="335359" y="188640"/>
            <a:ext cx="10574039" cy="371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232" y="2492896"/>
            <a:ext cx="6865245" cy="295232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</p:pic>
      <p:cxnSp>
        <p:nvCxnSpPr>
          <p:cNvPr id="3" name="Прямая со стрелкой 2"/>
          <p:cNvCxnSpPr/>
          <p:nvPr/>
        </p:nvCxnSpPr>
        <p:spPr>
          <a:xfrm>
            <a:off x="2063552" y="3501008"/>
            <a:ext cx="3936437" cy="1512168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5298510" y="1152395"/>
            <a:ext cx="313150" cy="2350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4045907" y="726510"/>
            <a:ext cx="5401312" cy="243004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8488854" y="726510"/>
            <a:ext cx="3573710" cy="192900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932456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1100</TotalTime>
  <Words>2659</Words>
  <Application>Microsoft Office PowerPoint</Application>
  <PresentationFormat>Произвольный</PresentationFormat>
  <Paragraphs>269</Paragraphs>
  <Slides>51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51</vt:i4>
      </vt:variant>
    </vt:vector>
  </HeadingPairs>
  <TitlesOfParts>
    <vt:vector size="54" baseType="lpstr">
      <vt:lpstr>Легкий дым</vt:lpstr>
      <vt:lpstr>Acrobat Document</vt:lpstr>
      <vt:lpstr>Документ</vt:lpstr>
      <vt:lpstr> ЕГЭ Обществознание, 4 июля 2024г. Код предмета – 12 Продолжительность работы – 3 часа 30 мин. Официальная дата объявления результатов – 15 июля Участники с ОВЗ – продление на 1 час 30 мин.</vt:lpstr>
      <vt:lpstr>Прибытие в пункт</vt:lpstr>
      <vt:lpstr>Инструктаж </vt:lpstr>
      <vt:lpstr>Организация работы в аудитории с 08.45 до 08.55: </vt:lpstr>
      <vt:lpstr>Организация работы с 08.55 до 09.30</vt:lpstr>
      <vt:lpstr>Организация входа участников в ППЭ не ранее 09.00 </vt:lpstr>
      <vt:lpstr>Организация входа участников в ППЭ не ранее 09.00 </vt:lpstr>
      <vt:lpstr>Организация входа участников в аудиторию производится только тогда,  когда оба организатора находятся в аудитории</vt:lpstr>
      <vt:lpstr>Презентация PowerPoint</vt:lpstr>
      <vt:lpstr>Презентация PowerPoint</vt:lpstr>
      <vt:lpstr>Организация входа участников в аудиторию</vt:lpstr>
      <vt:lpstr>Инструктаж, печать ЭМ </vt:lpstr>
      <vt:lpstr>Инструктаж, печать ЭМ </vt:lpstr>
      <vt:lpstr>Инструктаж, печать ЭМ </vt:lpstr>
      <vt:lpstr>Презентация PowerPoint</vt:lpstr>
      <vt:lpstr>Инструктаж</vt:lpstr>
      <vt:lpstr>Инструктаж</vt:lpstr>
      <vt:lpstr>Презентация PowerPoint</vt:lpstr>
      <vt:lpstr>Презентация PowerPoint</vt:lpstr>
      <vt:lpstr>Начало экзамена</vt:lpstr>
      <vt:lpstr>Нештатные ситуации</vt:lpstr>
      <vt:lpstr>Нештатные ситуации</vt:lpstr>
      <vt:lpstr>Нештатные ситуации</vt:lpstr>
      <vt:lpstr>Действия организатора во время экзамена</vt:lpstr>
      <vt:lpstr>Работа с ДБО № 2</vt:lpstr>
      <vt:lpstr>Выдача ДБО</vt:lpstr>
      <vt:lpstr>Презентация PowerPoint</vt:lpstr>
      <vt:lpstr>Презентация PowerPoint</vt:lpstr>
      <vt:lpstr>Выход участника в медпункт, в туалетную комнату</vt:lpstr>
      <vt:lpstr>Презентация PowerPoint</vt:lpstr>
      <vt:lpstr>Презентация PowerPoint</vt:lpstr>
      <vt:lpstr>Выход участника из аудитории </vt:lpstr>
      <vt:lpstr>Выход участника из аудитории (продолжение) </vt:lpstr>
      <vt:lpstr>Презентация PowerPoint</vt:lpstr>
      <vt:lpstr>Бланк №1</vt:lpstr>
      <vt:lpstr>Презентация PowerPoint</vt:lpstr>
      <vt:lpstr>Презентация PowerPoint</vt:lpstr>
      <vt:lpstr>Презентация PowerPoint</vt:lpstr>
      <vt:lpstr>Нештатные ситуации</vt:lpstr>
      <vt:lpstr>Завершение экзамена </vt:lpstr>
      <vt:lpstr>Завершение экзамена</vt:lpstr>
      <vt:lpstr>Завершение экзамена</vt:lpstr>
      <vt:lpstr>Завершение экзамена</vt:lpstr>
      <vt:lpstr>Завершение экзамена</vt:lpstr>
      <vt:lpstr>Завершение экзамена</vt:lpstr>
      <vt:lpstr>Презентация PowerPoint</vt:lpstr>
      <vt:lpstr>Презентация PowerPoint</vt:lpstr>
      <vt:lpstr>Презентация PowerPoint</vt:lpstr>
      <vt:lpstr>Упаковка материалов в аудитории:</vt:lpstr>
      <vt:lpstr>Презентация PowerPoint</vt:lpstr>
      <vt:lpstr>Обратить внимание 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ГВЭ  для новой категории участников </dc:title>
  <dc:creator>Светлана Никитина</dc:creator>
  <cp:lastModifiedBy>User</cp:lastModifiedBy>
  <cp:revision>86</cp:revision>
  <cp:lastPrinted>2022-05-27T10:11:56Z</cp:lastPrinted>
  <dcterms:created xsi:type="dcterms:W3CDTF">2021-05-23T12:27:08Z</dcterms:created>
  <dcterms:modified xsi:type="dcterms:W3CDTF">2024-07-02T12:51:53Z</dcterms:modified>
</cp:coreProperties>
</file>